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02"/>
      </p:cViewPr>
      <p:guideLst>
        <p:guide orient="horz" pos="1620"/>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c6f90357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c6f9035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58d914444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58d914444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8d9144441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8d9144441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7a795ba0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7a795ba0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56cf405a8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56cf405a8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56cf405a80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56cf405a80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c6f90357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c6f90357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8ca3c0ec5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8ca3c0ec5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8ca3c0ec5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8ca3c0ec5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8ca3c0ec5_1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8ca3c0ec5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8ca3c0ec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8ca3c0ec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8ca3c0ec5_1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8ca3c0ec5_1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8d914444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8d914444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8d9144441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8d914444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a:t>CMP 167 Programming Methods One</a:t>
            </a:r>
            <a:endParaRPr sz="3600"/>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Final Review</a:t>
            </a:r>
            <a:endParaRPr/>
          </a:p>
        </p:txBody>
      </p:sp>
      <p:pic>
        <p:nvPicPr>
          <p:cNvPr id="61" name="Google Shape;61;p13"/>
          <p:cNvPicPr preferRelativeResize="0"/>
          <p:nvPr/>
        </p:nvPicPr>
        <p:blipFill rotWithShape="1">
          <a:blip r:embed="rId3">
            <a:alphaModFix/>
          </a:blip>
          <a:srcRect l="3053"/>
          <a:stretch/>
        </p:blipFill>
        <p:spPr>
          <a:xfrm>
            <a:off x="7332550" y="3765100"/>
            <a:ext cx="1237400" cy="1114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Way for the parameterized Constructor </a:t>
            </a:r>
            <a:endParaRPr lang="en-US" dirty="0"/>
          </a:p>
        </p:txBody>
      </p:sp>
      <p:sp>
        <p:nvSpPr>
          <p:cNvPr id="3" name="Rectangle 2"/>
          <p:cNvSpPr/>
          <p:nvPr/>
        </p:nvSpPr>
        <p:spPr>
          <a:xfrm>
            <a:off x="311700" y="1146313"/>
            <a:ext cx="6546300" cy="1384995"/>
          </a:xfrm>
          <a:prstGeom prst="rect">
            <a:avLst/>
          </a:prstGeom>
        </p:spPr>
        <p:txBody>
          <a:bodyPr wrap="square">
            <a:spAutoFit/>
          </a:bodyPr>
          <a:lstStyle/>
          <a:p>
            <a:r>
              <a:rPr lang="en-US" b="1" dirty="0">
                <a:solidFill>
                  <a:srgbClr val="7F0055"/>
                </a:solidFill>
                <a:latin typeface="Consolas" panose="020B0609020204030204" pitchFamily="49" charset="0"/>
              </a:rPr>
              <a:t>public</a:t>
            </a:r>
            <a:r>
              <a:rPr lang="en-US" b="1" dirty="0">
                <a:latin typeface="Consolas" panose="020B0609020204030204" pitchFamily="49" charset="0"/>
              </a:rPr>
              <a:t> Garden(</a:t>
            </a:r>
            <a:r>
              <a:rPr lang="en-US" b="1" dirty="0" err="1">
                <a:solidFill>
                  <a:srgbClr val="7F0055"/>
                </a:solidFill>
                <a:latin typeface="Consolas" panose="020B0609020204030204" pitchFamily="49" charset="0"/>
              </a:rPr>
              <a:t>int</a:t>
            </a:r>
            <a:r>
              <a:rPr lang="en-US" b="1" dirty="0">
                <a:latin typeface="Consolas" panose="020B0609020204030204" pitchFamily="49" charset="0"/>
              </a:rPr>
              <a:t> </a:t>
            </a:r>
            <a:r>
              <a:rPr lang="en-US" b="1" dirty="0" err="1">
                <a:solidFill>
                  <a:srgbClr val="6A3E3E"/>
                </a:solidFill>
                <a:latin typeface="Consolas" panose="020B0609020204030204" pitchFamily="49" charset="0"/>
              </a:rPr>
              <a:t>numFlowers</a:t>
            </a:r>
            <a:r>
              <a:rPr lang="en-US" b="1" dirty="0">
                <a:latin typeface="Consolas" panose="020B0609020204030204" pitchFamily="49" charset="0"/>
              </a:rPr>
              <a:t>, String </a:t>
            </a:r>
            <a:r>
              <a:rPr lang="en-US" b="1" dirty="0" err="1">
                <a:solidFill>
                  <a:srgbClr val="6A3E3E"/>
                </a:solidFill>
                <a:latin typeface="Consolas" panose="020B0609020204030204" pitchFamily="49" charset="0"/>
              </a:rPr>
              <a:t>ownerName</a:t>
            </a:r>
            <a:r>
              <a:rPr lang="en-US" b="1" dirty="0">
                <a:latin typeface="Consolas" panose="020B0609020204030204" pitchFamily="49" charset="0"/>
              </a:rPr>
              <a:t>, </a:t>
            </a:r>
            <a:r>
              <a:rPr lang="en-US" b="1" dirty="0" err="1">
                <a:solidFill>
                  <a:srgbClr val="7F0055"/>
                </a:solidFill>
                <a:latin typeface="Consolas" panose="020B0609020204030204" pitchFamily="49" charset="0"/>
              </a:rPr>
              <a:t>boolean</a:t>
            </a:r>
            <a:r>
              <a:rPr lang="en-US" b="1" dirty="0">
                <a:latin typeface="Consolas" panose="020B0609020204030204" pitchFamily="49" charset="0"/>
              </a:rPr>
              <a:t> </a:t>
            </a:r>
            <a:r>
              <a:rPr lang="en-US" b="1" dirty="0" err="1">
                <a:solidFill>
                  <a:srgbClr val="6A3E3E"/>
                </a:solidFill>
                <a:latin typeface="Consolas" panose="020B0609020204030204" pitchFamily="49" charset="0"/>
              </a:rPr>
              <a:t>hasTrees</a:t>
            </a:r>
            <a:r>
              <a:rPr lang="en-US" b="1" dirty="0">
                <a:latin typeface="Consolas" panose="020B0609020204030204" pitchFamily="49" charset="0"/>
              </a:rPr>
              <a:t>) {</a:t>
            </a:r>
          </a:p>
          <a:p>
            <a:r>
              <a:rPr lang="en-US" b="1" dirty="0" smtClean="0">
                <a:solidFill>
                  <a:srgbClr val="7F0055"/>
                </a:solidFill>
                <a:latin typeface="Consolas" panose="020B0609020204030204" pitchFamily="49" charset="0"/>
              </a:rPr>
              <a:t>    </a:t>
            </a:r>
            <a:r>
              <a:rPr lang="en-US" b="1" dirty="0" err="1" smtClean="0">
                <a:solidFill>
                  <a:srgbClr val="7F0055"/>
                </a:solidFill>
                <a:latin typeface="Consolas" panose="020B0609020204030204" pitchFamily="49" charset="0"/>
              </a:rPr>
              <a:t>this</a:t>
            </a:r>
            <a:r>
              <a:rPr lang="en-US" b="1" dirty="0" err="1" smtClean="0">
                <a:latin typeface="Consolas" panose="020B0609020204030204" pitchFamily="49" charset="0"/>
              </a:rPr>
              <a:t>.</a:t>
            </a:r>
            <a:r>
              <a:rPr lang="en-US" b="1" dirty="0" err="1" smtClean="0">
                <a:solidFill>
                  <a:srgbClr val="0000C0"/>
                </a:solidFill>
                <a:latin typeface="Consolas" panose="020B0609020204030204" pitchFamily="49" charset="0"/>
              </a:rPr>
              <a:t>numFlowers</a:t>
            </a:r>
            <a:r>
              <a:rPr lang="en-US" b="1" dirty="0" smtClean="0">
                <a:latin typeface="Consolas" panose="020B0609020204030204" pitchFamily="49" charset="0"/>
              </a:rPr>
              <a:t> </a:t>
            </a:r>
            <a:r>
              <a:rPr lang="en-US" b="1" dirty="0">
                <a:latin typeface="Consolas" panose="020B0609020204030204" pitchFamily="49" charset="0"/>
              </a:rPr>
              <a:t>= </a:t>
            </a:r>
            <a:r>
              <a:rPr lang="en-US" b="1" dirty="0" err="1">
                <a:solidFill>
                  <a:srgbClr val="6A3E3E"/>
                </a:solidFill>
                <a:latin typeface="Consolas" panose="020B0609020204030204" pitchFamily="49" charset="0"/>
              </a:rPr>
              <a:t>numFlowers</a:t>
            </a:r>
            <a:r>
              <a:rPr lang="en-US" b="1" dirty="0">
                <a:latin typeface="Consolas" panose="020B0609020204030204" pitchFamily="49" charset="0"/>
              </a:rPr>
              <a:t>;</a:t>
            </a:r>
          </a:p>
          <a:p>
            <a:r>
              <a:rPr lang="en-US" b="1" dirty="0" smtClean="0">
                <a:solidFill>
                  <a:srgbClr val="7F0055"/>
                </a:solidFill>
                <a:latin typeface="Consolas" panose="020B0609020204030204" pitchFamily="49" charset="0"/>
              </a:rPr>
              <a:t>    </a:t>
            </a:r>
            <a:r>
              <a:rPr lang="en-US" b="1" dirty="0" err="1" smtClean="0">
                <a:solidFill>
                  <a:srgbClr val="7F0055"/>
                </a:solidFill>
                <a:latin typeface="Consolas" panose="020B0609020204030204" pitchFamily="49" charset="0"/>
              </a:rPr>
              <a:t>this</a:t>
            </a:r>
            <a:r>
              <a:rPr lang="en-US" b="1" dirty="0" err="1" smtClean="0">
                <a:latin typeface="Consolas" panose="020B0609020204030204" pitchFamily="49" charset="0"/>
              </a:rPr>
              <a:t>.</a:t>
            </a:r>
            <a:r>
              <a:rPr lang="en-US" b="1" dirty="0" err="1" smtClean="0">
                <a:solidFill>
                  <a:srgbClr val="0000C0"/>
                </a:solidFill>
                <a:latin typeface="Consolas" panose="020B0609020204030204" pitchFamily="49" charset="0"/>
              </a:rPr>
              <a:t>ownerName</a:t>
            </a:r>
            <a:r>
              <a:rPr lang="en-US" b="1" dirty="0" smtClean="0">
                <a:latin typeface="Consolas" panose="020B0609020204030204" pitchFamily="49" charset="0"/>
              </a:rPr>
              <a:t> </a:t>
            </a:r>
            <a:r>
              <a:rPr lang="en-US" b="1" dirty="0">
                <a:latin typeface="Consolas" panose="020B0609020204030204" pitchFamily="49" charset="0"/>
              </a:rPr>
              <a:t>= </a:t>
            </a:r>
            <a:r>
              <a:rPr lang="en-US" b="1" dirty="0" err="1">
                <a:solidFill>
                  <a:srgbClr val="6A3E3E"/>
                </a:solidFill>
                <a:latin typeface="Consolas" panose="020B0609020204030204" pitchFamily="49" charset="0"/>
              </a:rPr>
              <a:t>ownerName</a:t>
            </a:r>
            <a:r>
              <a:rPr lang="en-US" b="1" dirty="0">
                <a:latin typeface="Consolas" panose="020B0609020204030204" pitchFamily="49" charset="0"/>
              </a:rPr>
              <a:t>;</a:t>
            </a:r>
          </a:p>
          <a:p>
            <a:r>
              <a:rPr lang="en-US" b="1" dirty="0" smtClean="0">
                <a:solidFill>
                  <a:srgbClr val="7F0055"/>
                </a:solidFill>
                <a:latin typeface="Consolas" panose="020B0609020204030204" pitchFamily="49" charset="0"/>
              </a:rPr>
              <a:t>    </a:t>
            </a:r>
            <a:r>
              <a:rPr lang="en-US" b="1" dirty="0" err="1" smtClean="0">
                <a:solidFill>
                  <a:srgbClr val="7F0055"/>
                </a:solidFill>
                <a:latin typeface="Consolas" panose="020B0609020204030204" pitchFamily="49" charset="0"/>
              </a:rPr>
              <a:t>this</a:t>
            </a:r>
            <a:r>
              <a:rPr lang="en-US" b="1" dirty="0" err="1" smtClean="0">
                <a:latin typeface="Consolas" panose="020B0609020204030204" pitchFamily="49" charset="0"/>
              </a:rPr>
              <a:t>.</a:t>
            </a:r>
            <a:r>
              <a:rPr lang="en-US" b="1" dirty="0" err="1" smtClean="0">
                <a:solidFill>
                  <a:srgbClr val="0000C0"/>
                </a:solidFill>
                <a:latin typeface="Consolas" panose="020B0609020204030204" pitchFamily="49" charset="0"/>
              </a:rPr>
              <a:t>hasTrees</a:t>
            </a:r>
            <a:r>
              <a:rPr lang="en-US" b="1" dirty="0" smtClean="0">
                <a:latin typeface="Consolas" panose="020B0609020204030204" pitchFamily="49" charset="0"/>
              </a:rPr>
              <a:t> </a:t>
            </a:r>
            <a:r>
              <a:rPr lang="en-US" b="1" dirty="0">
                <a:latin typeface="Consolas" panose="020B0609020204030204" pitchFamily="49" charset="0"/>
              </a:rPr>
              <a:t>= </a:t>
            </a:r>
            <a:r>
              <a:rPr lang="en-US" b="1" dirty="0" err="1">
                <a:solidFill>
                  <a:srgbClr val="6A3E3E"/>
                </a:solidFill>
                <a:latin typeface="Consolas" panose="020B0609020204030204" pitchFamily="49" charset="0"/>
              </a:rPr>
              <a:t>hasTrees</a:t>
            </a:r>
            <a:r>
              <a:rPr lang="en-US" b="1" dirty="0">
                <a:latin typeface="Consolas" panose="020B0609020204030204" pitchFamily="49" charset="0"/>
              </a:rPr>
              <a:t>;</a:t>
            </a:r>
          </a:p>
          <a:p>
            <a:r>
              <a:rPr lang="en-US" dirty="0">
                <a:latin typeface="Consolas" panose="020B0609020204030204" pitchFamily="49" charset="0"/>
              </a:rPr>
              <a:t>}</a:t>
            </a:r>
            <a:endParaRPr lang="en-US" dirty="0"/>
          </a:p>
        </p:txBody>
      </p:sp>
    </p:spTree>
    <p:extLst>
      <p:ext uri="{BB962C8B-B14F-4D97-AF65-F5344CB8AC3E}">
        <p14:creationId xmlns:p14="http://schemas.microsoft.com/office/powerpoint/2010/main" val="98045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200">
                <a:solidFill>
                  <a:schemeClr val="lt2"/>
                </a:solidFill>
              </a:rPr>
              <a:t>Question Six</a:t>
            </a:r>
            <a:endParaRPr/>
          </a:p>
        </p:txBody>
      </p:sp>
      <p:sp>
        <p:nvSpPr>
          <p:cNvPr id="145" name="Google Shape;145;p22"/>
          <p:cNvSpPr txBox="1"/>
          <p:nvPr/>
        </p:nvSpPr>
        <p:spPr>
          <a:xfrm>
            <a:off x="117900" y="1187550"/>
            <a:ext cx="8908200" cy="395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Old Standard TT"/>
                <a:ea typeface="Old Standard TT"/>
                <a:cs typeface="Old Standard TT"/>
                <a:sym typeface="Old Standard TT"/>
              </a:rPr>
              <a:t>Getters and Setters</a:t>
            </a:r>
            <a:endParaRPr sz="1800" b="1">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public int getNumFlowers() {</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return numFlowers;</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public void setNumFlowers(int numFlowers) {</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this.numFlowers = numFlowers;</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public String getOwnerName() {</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return ownerName;</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public void setOwnerName(String ownerName) {</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this.ownerName = ownerName;</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public boolean isHasTrees() {</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return hasTrees;</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public void setHasTrees(boolean hasTrees) {</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this.hasTrees = hasTrees;</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p:txBody>
      </p:sp>
      <p:pic>
        <p:nvPicPr>
          <p:cNvPr id="146" name="Google Shape;146;p22"/>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200">
                <a:solidFill>
                  <a:schemeClr val="lt2"/>
                </a:solidFill>
              </a:rPr>
              <a:t>Question Six</a:t>
            </a:r>
            <a:endParaRPr/>
          </a:p>
        </p:txBody>
      </p:sp>
      <p:sp>
        <p:nvSpPr>
          <p:cNvPr id="152" name="Google Shape;152;p23"/>
          <p:cNvSpPr txBox="1"/>
          <p:nvPr/>
        </p:nvSpPr>
        <p:spPr>
          <a:xfrm>
            <a:off x="117900" y="1187550"/>
            <a:ext cx="8908200" cy="395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Old Standard TT"/>
                <a:ea typeface="Old Standard TT"/>
                <a:cs typeface="Old Standard TT"/>
                <a:sym typeface="Old Standard TT"/>
              </a:rPr>
              <a:t>Equals</a:t>
            </a:r>
            <a:endParaRPr sz="1800" b="1">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@Override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public boolean equals(Object obj)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(this == obj)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true;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(obj == null)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false;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(getClass() != obj.getClass())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false;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Garden other = (Garden) obj;</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(hasTrees != other.hasTrees)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false;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(numFlowers != other.numFlowers)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false;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(ownerName == null)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if (other.ownerName != null)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false;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 else if (!ownerName.equals(other.ownerName))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false;</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900">
                <a:latin typeface="Old Standard TT"/>
                <a:ea typeface="Old Standard TT"/>
                <a:cs typeface="Old Standard TT"/>
                <a:sym typeface="Old Standard TT"/>
              </a:rPr>
              <a:t>   	 return true;</a:t>
            </a:r>
            <a:endParaRPr sz="900">
              <a:latin typeface="Old Standard TT"/>
              <a:ea typeface="Old Standard TT"/>
              <a:cs typeface="Old Standard TT"/>
              <a:sym typeface="Old Standard TT"/>
            </a:endParaRPr>
          </a:p>
          <a:p>
            <a:pPr marL="0" lvl="0" indent="0" algn="l" rtl="0">
              <a:spcBef>
                <a:spcPts val="0"/>
              </a:spcBef>
              <a:spcAft>
                <a:spcPts val="0"/>
              </a:spcAft>
              <a:buNone/>
            </a:pPr>
            <a:r>
              <a:rPr lang="en" sz="900">
                <a:latin typeface="Old Standard TT"/>
                <a:ea typeface="Old Standard TT"/>
                <a:cs typeface="Old Standard TT"/>
                <a:sym typeface="Old Standard TT"/>
              </a:rPr>
              <a:t>    }</a:t>
            </a:r>
            <a:endParaRPr sz="900">
              <a:latin typeface="Old Standard TT"/>
              <a:ea typeface="Old Standard TT"/>
              <a:cs typeface="Old Standard TT"/>
              <a:sym typeface="Old Standard TT"/>
            </a:endParaRPr>
          </a:p>
        </p:txBody>
      </p:sp>
      <p:pic>
        <p:nvPicPr>
          <p:cNvPr id="153" name="Google Shape;153;p23"/>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200">
                <a:solidFill>
                  <a:schemeClr val="lt2"/>
                </a:solidFill>
              </a:rPr>
              <a:t>Question Six</a:t>
            </a:r>
            <a:endParaRPr/>
          </a:p>
        </p:txBody>
      </p:sp>
      <p:sp>
        <p:nvSpPr>
          <p:cNvPr id="159" name="Google Shape;159;p24"/>
          <p:cNvSpPr txBox="1"/>
          <p:nvPr/>
        </p:nvSpPr>
        <p:spPr>
          <a:xfrm>
            <a:off x="117900" y="1187550"/>
            <a:ext cx="8908200" cy="395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Old Standard TT"/>
                <a:ea typeface="Old Standard TT"/>
                <a:cs typeface="Old Standard TT"/>
                <a:sym typeface="Old Standard TT"/>
              </a:rPr>
              <a:t>toString()</a:t>
            </a:r>
            <a:endParaRPr sz="900">
              <a:latin typeface="Old Standard TT"/>
              <a:ea typeface="Old Standard TT"/>
              <a:cs typeface="Old Standard TT"/>
              <a:sym typeface="Old Standard TT"/>
            </a:endParaRPr>
          </a:p>
          <a:p>
            <a:pPr marL="0" lvl="0" indent="0" algn="l" rtl="0">
              <a:spcBef>
                <a:spcPts val="0"/>
              </a:spcBef>
              <a:spcAft>
                <a:spcPts val="0"/>
              </a:spcAft>
              <a:buNone/>
            </a:pPr>
            <a:endParaRPr sz="900">
              <a:latin typeface="Old Standard TT"/>
              <a:ea typeface="Old Standard TT"/>
              <a:cs typeface="Old Standard TT"/>
              <a:sym typeface="Old Standard TT"/>
            </a:endParaRPr>
          </a:p>
          <a:p>
            <a:pPr marL="0" lvl="0" indent="0" algn="l" rtl="0">
              <a:spcBef>
                <a:spcPts val="0"/>
              </a:spcBef>
              <a:spcAft>
                <a:spcPts val="0"/>
              </a:spcAft>
              <a:buNone/>
            </a:pPr>
            <a:r>
              <a:rPr lang="en" sz="1800">
                <a:latin typeface="Old Standard TT"/>
                <a:ea typeface="Old Standard TT"/>
                <a:cs typeface="Old Standard TT"/>
                <a:sym typeface="Old Standard TT"/>
              </a:rPr>
              <a:t> public String toString(){</a:t>
            </a:r>
            <a:endParaRPr sz="1800">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r>
              <a:rPr lang="en" sz="1800">
                <a:latin typeface="Old Standard TT"/>
                <a:ea typeface="Old Standard TT"/>
                <a:cs typeface="Old Standard TT"/>
                <a:sym typeface="Old Standard TT"/>
              </a:rPr>
              <a:t> return “Number of flowers” + getNumberFlowers() + “and store owner name is “ + getOwnerName(); </a:t>
            </a:r>
            <a:endParaRPr sz="1800">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r>
              <a:rPr lang="en" sz="1800">
                <a:latin typeface="Old Standard TT"/>
                <a:ea typeface="Old Standard TT"/>
                <a:cs typeface="Old Standard TT"/>
                <a:sym typeface="Old Standard TT"/>
              </a:rPr>
              <a:t>}</a:t>
            </a:r>
            <a:endParaRPr sz="1800">
              <a:latin typeface="Old Standard TT"/>
              <a:ea typeface="Old Standard TT"/>
              <a:cs typeface="Old Standard TT"/>
              <a:sym typeface="Old Standard TT"/>
            </a:endParaRPr>
          </a:p>
        </p:txBody>
      </p:sp>
      <p:pic>
        <p:nvPicPr>
          <p:cNvPr id="160" name="Google Shape;160;p24"/>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5"/>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Seven</a:t>
            </a:r>
            <a:endParaRPr/>
          </a:p>
        </p:txBody>
      </p:sp>
      <p:sp>
        <p:nvSpPr>
          <p:cNvPr id="166" name="Google Shape;166;p25"/>
          <p:cNvSpPr txBox="1">
            <a:spLocks noGrp="1"/>
          </p:cNvSpPr>
          <p:nvPr>
            <p:ph type="body" idx="2"/>
          </p:nvPr>
        </p:nvSpPr>
        <p:spPr>
          <a:xfrm>
            <a:off x="4676800" y="943100"/>
            <a:ext cx="4336200" cy="29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t>public int sum3(int[] nums) {</a:t>
            </a:r>
            <a:endParaRPr/>
          </a:p>
          <a:p>
            <a:pPr marL="0" lvl="0" indent="0" algn="l" rtl="0">
              <a:spcBef>
                <a:spcPts val="1600"/>
              </a:spcBef>
              <a:spcAft>
                <a:spcPts val="0"/>
              </a:spcAft>
              <a:buClr>
                <a:schemeClr val="dk1"/>
              </a:buClr>
              <a:buSzPts val="1100"/>
              <a:buFont typeface="Arial"/>
              <a:buNone/>
            </a:pPr>
            <a:r>
              <a:rPr lang="en"/>
              <a:t>  return nums[0] + nums[1] + nums[2];</a:t>
            </a:r>
            <a:endParaRPr/>
          </a:p>
          <a:p>
            <a:pPr marL="0" lvl="0" indent="0" algn="l" rtl="0">
              <a:spcBef>
                <a:spcPts val="1600"/>
              </a:spcBef>
              <a:spcAft>
                <a:spcPts val="1600"/>
              </a:spcAft>
              <a:buNone/>
            </a:pPr>
            <a:r>
              <a:rPr lang="en"/>
              <a:t>}</a:t>
            </a:r>
            <a:endParaRPr/>
          </a:p>
        </p:txBody>
      </p:sp>
      <p:sp>
        <p:nvSpPr>
          <p:cNvPr id="167" name="Google Shape;167;p25"/>
          <p:cNvSpPr txBox="1"/>
          <p:nvPr/>
        </p:nvSpPr>
        <p:spPr>
          <a:xfrm>
            <a:off x="157200" y="876850"/>
            <a:ext cx="4336200" cy="400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a:latin typeface="Old Standard TT"/>
                <a:ea typeface="Old Standard TT"/>
                <a:cs typeface="Old Standard TT"/>
                <a:sym typeface="Old Standard TT"/>
              </a:rPr>
              <a:t>Given an array of ints length 3, return the sum of all the elements.</a:t>
            </a:r>
            <a:endParaRPr sz="2400">
              <a:latin typeface="Old Standard TT"/>
              <a:ea typeface="Old Standard TT"/>
              <a:cs typeface="Old Standard TT"/>
              <a:sym typeface="Old Standard TT"/>
            </a:endParaRPr>
          </a:p>
          <a:p>
            <a:pPr marL="0" lvl="0" indent="0" algn="l" rtl="0">
              <a:spcBef>
                <a:spcPts val="0"/>
              </a:spcBef>
              <a:spcAft>
                <a:spcPts val="0"/>
              </a:spcAft>
              <a:buNone/>
            </a:pPr>
            <a:endParaRPr sz="2400">
              <a:latin typeface="Old Standard TT"/>
              <a:ea typeface="Old Standard TT"/>
              <a:cs typeface="Old Standard TT"/>
              <a:sym typeface="Old Standard TT"/>
            </a:endParaRPr>
          </a:p>
        </p:txBody>
      </p:sp>
      <p:pic>
        <p:nvPicPr>
          <p:cNvPr id="168" name="Google Shape;168;p25"/>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 calcmode="lin" valueType="num">
                                      <p:cBhvr additive="base">
                                        <p:cTn id="7" dur="1000"/>
                                        <p:tgtEl>
                                          <p:spTgt spid="1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6"/>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Eight</a:t>
            </a:r>
            <a:endParaRPr/>
          </a:p>
        </p:txBody>
      </p:sp>
      <p:sp>
        <p:nvSpPr>
          <p:cNvPr id="174" name="Google Shape;174;p26"/>
          <p:cNvSpPr txBox="1">
            <a:spLocks noGrp="1"/>
          </p:cNvSpPr>
          <p:nvPr>
            <p:ph type="body" idx="2"/>
          </p:nvPr>
        </p:nvSpPr>
        <p:spPr>
          <a:xfrm>
            <a:off x="4676800" y="943100"/>
            <a:ext cx="4336200" cy="29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t>public int[] middleWay(int[] a, int[] b) {</a:t>
            </a:r>
            <a:endParaRPr/>
          </a:p>
          <a:p>
            <a:pPr marL="0" lvl="0" indent="0" algn="l" rtl="0">
              <a:spcBef>
                <a:spcPts val="1600"/>
              </a:spcBef>
              <a:spcAft>
                <a:spcPts val="0"/>
              </a:spcAft>
              <a:buClr>
                <a:schemeClr val="dk1"/>
              </a:buClr>
              <a:buSzPts val="1100"/>
              <a:buFont typeface="Arial"/>
              <a:buNone/>
            </a:pPr>
            <a:r>
              <a:rPr lang="en"/>
              <a:t>  return new int[]{a[1],b[1]};</a:t>
            </a:r>
            <a:endParaRPr/>
          </a:p>
          <a:p>
            <a:pPr marL="0" lvl="0" indent="0" algn="l" rtl="0">
              <a:spcBef>
                <a:spcPts val="1600"/>
              </a:spcBef>
              <a:spcAft>
                <a:spcPts val="1600"/>
              </a:spcAft>
              <a:buNone/>
            </a:pPr>
            <a:r>
              <a:rPr lang="en"/>
              <a:t>}</a:t>
            </a:r>
            <a:endParaRPr/>
          </a:p>
        </p:txBody>
      </p:sp>
      <p:sp>
        <p:nvSpPr>
          <p:cNvPr id="175" name="Google Shape;175;p26"/>
          <p:cNvSpPr txBox="1"/>
          <p:nvPr/>
        </p:nvSpPr>
        <p:spPr>
          <a:xfrm>
            <a:off x="157200" y="876850"/>
            <a:ext cx="4336200" cy="400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Old Standard TT"/>
                <a:ea typeface="Old Standard TT"/>
                <a:cs typeface="Old Standard TT"/>
                <a:sym typeface="Old Standard TT"/>
              </a:rPr>
              <a:t>Given 2 int arrays, a and b, each length 3, return a new array length 2 containing their middle elements.</a:t>
            </a:r>
            <a:endParaRPr sz="2400">
              <a:latin typeface="Old Standard TT"/>
              <a:ea typeface="Old Standard TT"/>
              <a:cs typeface="Old Standard TT"/>
              <a:sym typeface="Old Standard TT"/>
            </a:endParaRPr>
          </a:p>
          <a:p>
            <a:pPr marL="0" lvl="0" indent="0" algn="l" rtl="0">
              <a:spcBef>
                <a:spcPts val="0"/>
              </a:spcBef>
              <a:spcAft>
                <a:spcPts val="0"/>
              </a:spcAft>
              <a:buNone/>
            </a:pPr>
            <a:endParaRPr sz="2400">
              <a:latin typeface="Old Standard TT"/>
              <a:ea typeface="Old Standard TT"/>
              <a:cs typeface="Old Standard TT"/>
              <a:sym typeface="Old Standard TT"/>
            </a:endParaRPr>
          </a:p>
          <a:p>
            <a:pPr marL="0" lvl="0" indent="0" algn="l" rtl="0">
              <a:spcBef>
                <a:spcPts val="0"/>
              </a:spcBef>
              <a:spcAft>
                <a:spcPts val="0"/>
              </a:spcAft>
              <a:buNone/>
            </a:pPr>
            <a:r>
              <a:rPr lang="en" sz="2400">
                <a:latin typeface="Old Standard TT"/>
                <a:ea typeface="Old Standard TT"/>
                <a:cs typeface="Old Standard TT"/>
                <a:sym typeface="Old Standard TT"/>
              </a:rPr>
              <a:t>middleWay([1, 2, 3], [4, 5, 6]) → [2, 5]</a:t>
            </a:r>
            <a:endParaRPr sz="2400">
              <a:latin typeface="Old Standard TT"/>
              <a:ea typeface="Old Standard TT"/>
              <a:cs typeface="Old Standard TT"/>
              <a:sym typeface="Old Standard TT"/>
            </a:endParaRPr>
          </a:p>
          <a:p>
            <a:pPr marL="0" lvl="0" indent="0" algn="l" rtl="0">
              <a:spcBef>
                <a:spcPts val="0"/>
              </a:spcBef>
              <a:spcAft>
                <a:spcPts val="0"/>
              </a:spcAft>
              <a:buNone/>
            </a:pPr>
            <a:r>
              <a:rPr lang="en" sz="2400">
                <a:latin typeface="Old Standard TT"/>
                <a:ea typeface="Old Standard TT"/>
                <a:cs typeface="Old Standard TT"/>
                <a:sym typeface="Old Standard TT"/>
              </a:rPr>
              <a:t>middleWay([7, 7, 7], [3, 8, 0]) → [7, 8]</a:t>
            </a:r>
            <a:endParaRPr sz="2400">
              <a:latin typeface="Old Standard TT"/>
              <a:ea typeface="Old Standard TT"/>
              <a:cs typeface="Old Standard TT"/>
              <a:sym typeface="Old Standard TT"/>
            </a:endParaRPr>
          </a:p>
          <a:p>
            <a:pPr marL="0" lvl="0" indent="0" algn="l" rtl="0">
              <a:spcBef>
                <a:spcPts val="0"/>
              </a:spcBef>
              <a:spcAft>
                <a:spcPts val="0"/>
              </a:spcAft>
              <a:buNone/>
            </a:pPr>
            <a:r>
              <a:rPr lang="en" sz="2400">
                <a:latin typeface="Old Standard TT"/>
                <a:ea typeface="Old Standard TT"/>
                <a:cs typeface="Old Standard TT"/>
                <a:sym typeface="Old Standard TT"/>
              </a:rPr>
              <a:t>middleWay([5, 2, 9], [1, 4, 5]) → [2, 4]</a:t>
            </a:r>
            <a:endParaRPr sz="2400">
              <a:latin typeface="Old Standard TT"/>
              <a:ea typeface="Old Standard TT"/>
              <a:cs typeface="Old Standard TT"/>
              <a:sym typeface="Old Standard TT"/>
            </a:endParaRPr>
          </a:p>
          <a:p>
            <a:pPr marL="0" lvl="0" indent="0" algn="l" rtl="0">
              <a:spcBef>
                <a:spcPts val="0"/>
              </a:spcBef>
              <a:spcAft>
                <a:spcPts val="0"/>
              </a:spcAft>
              <a:buNone/>
            </a:pPr>
            <a:endParaRPr sz="2400">
              <a:latin typeface="Old Standard TT"/>
              <a:ea typeface="Old Standard TT"/>
              <a:cs typeface="Old Standard TT"/>
              <a:sym typeface="Old Standard TT"/>
            </a:endParaRPr>
          </a:p>
        </p:txBody>
      </p:sp>
      <p:pic>
        <p:nvPicPr>
          <p:cNvPr id="176" name="Google Shape;176;p26"/>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 calcmode="lin" valueType="num">
                                      <p:cBhvr additive="base">
                                        <p:cTn id="7" dur="1000"/>
                                        <p:tgtEl>
                                          <p:spTgt spid="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One</a:t>
            </a:r>
            <a:endParaRPr/>
          </a:p>
        </p:txBody>
      </p:sp>
      <p:sp>
        <p:nvSpPr>
          <p:cNvPr id="67" name="Google Shape;67;p14"/>
          <p:cNvSpPr txBox="1">
            <a:spLocks noGrp="1"/>
          </p:cNvSpPr>
          <p:nvPr>
            <p:ph type="subTitle" idx="1"/>
          </p:nvPr>
        </p:nvSpPr>
        <p:spPr>
          <a:xfrm>
            <a:off x="265500" y="882575"/>
            <a:ext cx="4045200" cy="55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Use the code to write the results. If there are errors or infinite loops please indicate.</a:t>
            </a:r>
            <a:endParaRPr sz="1200"/>
          </a:p>
        </p:txBody>
      </p:sp>
      <p:sp>
        <p:nvSpPr>
          <p:cNvPr id="68" name="Google Shape;68;p14"/>
          <p:cNvSpPr txBox="1">
            <a:spLocks noGrp="1"/>
          </p:cNvSpPr>
          <p:nvPr>
            <p:ph type="body" idx="2"/>
          </p:nvPr>
        </p:nvSpPr>
        <p:spPr>
          <a:xfrm>
            <a:off x="5005000" y="724200"/>
            <a:ext cx="3837000" cy="5586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lphaLcParenBoth"/>
            </a:pPr>
            <a:r>
              <a:rPr lang="en"/>
              <a:t>quadratic_function(1,5,6);</a:t>
            </a:r>
            <a:endParaRPr/>
          </a:p>
        </p:txBody>
      </p:sp>
      <p:sp>
        <p:nvSpPr>
          <p:cNvPr id="69" name="Google Shape;69;p14"/>
          <p:cNvSpPr txBox="1"/>
          <p:nvPr/>
        </p:nvSpPr>
        <p:spPr>
          <a:xfrm>
            <a:off x="157200" y="1506525"/>
            <a:ext cx="4336200" cy="337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public static void quadratic_function(double a, double b, double c</a:t>
            </a:r>
            <a:r>
              <a:rPr lang="en" sz="1100" dirty="0" smtClean="0">
                <a:latin typeface="Old Standard TT"/>
                <a:ea typeface="Old Standard TT"/>
                <a:cs typeface="Old Standard TT"/>
                <a:sym typeface="Old Standard TT"/>
              </a:rPr>
              <a:t>){</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double secondRoot = 0, firstRoot = 0;</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double determinant = (b*b)-(4*a*c);</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double sqrt = Math.sqrt(determinant);</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if(determinant&gt;0){</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firstRoot = (-b + sqrt)/(2*a);</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secondRoot = (-b - sqrt)/(2*a);</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System.out.println</a:t>
            </a:r>
            <a:r>
              <a:rPr lang="en" sz="1100" dirty="0">
                <a:latin typeface="Old Standard TT"/>
                <a:ea typeface="Old Standard TT"/>
                <a:cs typeface="Old Standard TT"/>
                <a:sym typeface="Old Standard TT"/>
              </a:rPr>
              <a:t>("Roots are "+ firstRoot +" </a:t>
            </a:r>
            <a:r>
              <a:rPr lang="en" sz="1100" dirty="0" smtClean="0">
                <a:latin typeface="Old Standard TT"/>
                <a:ea typeface="Old Standard TT"/>
                <a:cs typeface="Old Standard TT"/>
                <a:sym typeface="Old Standard TT"/>
              </a:rPr>
              <a:t>and      "+</a:t>
            </a:r>
            <a:r>
              <a:rPr lang="en" sz="1100" dirty="0">
                <a:latin typeface="Old Standard TT"/>
                <a:ea typeface="Old Standard TT"/>
                <a:cs typeface="Old Standard TT"/>
                <a:sym typeface="Old Standard TT"/>
              </a:rPr>
              <a:t>secondRoot);</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a:t>
            </a:r>
            <a:r>
              <a:rPr lang="en" sz="1100" dirty="0">
                <a:latin typeface="Old Standard TT"/>
                <a:ea typeface="Old Standard TT"/>
                <a:cs typeface="Old Standard TT"/>
                <a:sym typeface="Old Standard TT"/>
              </a:rPr>
              <a:t>else</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if(determinant </a:t>
            </a:r>
            <a:r>
              <a:rPr lang="en" sz="1100" dirty="0">
                <a:latin typeface="Old Standard TT"/>
                <a:ea typeface="Old Standard TT"/>
                <a:cs typeface="Old Standard TT"/>
                <a:sym typeface="Old Standard TT"/>
              </a:rPr>
              <a:t>== 0){</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System.out.println</a:t>
            </a:r>
            <a:r>
              <a:rPr lang="en" sz="1100" dirty="0">
                <a:latin typeface="Old Standard TT"/>
                <a:ea typeface="Old Standard TT"/>
                <a:cs typeface="Old Standard TT"/>
                <a:sym typeface="Old Standard TT"/>
              </a:rPr>
              <a:t>("Root is  "+(-b + sqrt)/(2*a));</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None/>
            </a:pPr>
            <a:r>
              <a:rPr lang="en" sz="1100" dirty="0" smtClean="0">
                <a:latin typeface="Old Standard TT"/>
                <a:ea typeface="Old Standard TT"/>
                <a:cs typeface="Old Standard TT"/>
                <a:sym typeface="Old Standard TT"/>
              </a:rPr>
              <a:t>}</a:t>
            </a:r>
            <a:endParaRPr sz="1100" dirty="0">
              <a:latin typeface="Old Standard TT"/>
              <a:ea typeface="Old Standard TT"/>
              <a:cs typeface="Old Standard TT"/>
              <a:sym typeface="Old Standard TT"/>
            </a:endParaRPr>
          </a:p>
        </p:txBody>
      </p:sp>
      <p:sp>
        <p:nvSpPr>
          <p:cNvPr id="70" name="Google Shape;70;p14"/>
          <p:cNvSpPr txBox="1"/>
          <p:nvPr/>
        </p:nvSpPr>
        <p:spPr>
          <a:xfrm>
            <a:off x="5502100" y="1282800"/>
            <a:ext cx="3170400" cy="55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accent1"/>
                </a:solidFill>
                <a:latin typeface="Old Standard TT"/>
                <a:ea typeface="Old Standard TT"/>
                <a:cs typeface="Old Standard TT"/>
                <a:sym typeface="Old Standard TT"/>
              </a:rPr>
              <a:t>Solution: Roots -2.0 and -3.0</a:t>
            </a:r>
            <a:endParaRPr sz="1800">
              <a:solidFill>
                <a:schemeClr val="accent1"/>
              </a:solidFill>
              <a:latin typeface="Old Standard TT"/>
              <a:ea typeface="Old Standard TT"/>
              <a:cs typeface="Old Standard TT"/>
              <a:sym typeface="Old Standard TT"/>
            </a:endParaRPr>
          </a:p>
        </p:txBody>
      </p:sp>
      <p:sp>
        <p:nvSpPr>
          <p:cNvPr id="71" name="Google Shape;71;p14"/>
          <p:cNvSpPr txBox="1">
            <a:spLocks noGrp="1"/>
          </p:cNvSpPr>
          <p:nvPr>
            <p:ph type="body" idx="2"/>
          </p:nvPr>
        </p:nvSpPr>
        <p:spPr>
          <a:xfrm>
            <a:off x="5005000" y="1952750"/>
            <a:ext cx="3837000" cy="5586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dirty="0"/>
              <a:t>(b)	</a:t>
            </a:r>
            <a:r>
              <a:rPr lang="en" dirty="0" smtClean="0"/>
              <a:t>quadratic_function(1,6,5);</a:t>
            </a:r>
            <a:endParaRPr dirty="0"/>
          </a:p>
        </p:txBody>
      </p:sp>
      <p:sp>
        <p:nvSpPr>
          <p:cNvPr id="72" name="Google Shape;72;p14"/>
          <p:cNvSpPr txBox="1"/>
          <p:nvPr/>
        </p:nvSpPr>
        <p:spPr>
          <a:xfrm>
            <a:off x="5502100" y="2511350"/>
            <a:ext cx="3170400" cy="55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dirty="0">
                <a:solidFill>
                  <a:schemeClr val="accent1"/>
                </a:solidFill>
                <a:latin typeface="Old Standard TT"/>
                <a:ea typeface="Old Standard TT"/>
                <a:cs typeface="Old Standard TT"/>
                <a:sym typeface="Old Standard TT"/>
              </a:rPr>
              <a:t>Solution: Roots </a:t>
            </a:r>
            <a:r>
              <a:rPr lang="en" sz="1800" dirty="0" smtClean="0">
                <a:solidFill>
                  <a:schemeClr val="accent1"/>
                </a:solidFill>
                <a:latin typeface="Old Standard TT"/>
                <a:ea typeface="Old Standard TT"/>
                <a:cs typeface="Old Standard TT"/>
                <a:sym typeface="Old Standard TT"/>
              </a:rPr>
              <a:t>-1.0 </a:t>
            </a:r>
            <a:r>
              <a:rPr lang="en" sz="1800" dirty="0">
                <a:solidFill>
                  <a:schemeClr val="accent1"/>
                </a:solidFill>
                <a:latin typeface="Old Standard TT"/>
                <a:ea typeface="Old Standard TT"/>
                <a:cs typeface="Old Standard TT"/>
                <a:sym typeface="Old Standard TT"/>
              </a:rPr>
              <a:t>and -5.0</a:t>
            </a:r>
            <a:endParaRPr sz="1800" dirty="0">
              <a:solidFill>
                <a:schemeClr val="accent1"/>
              </a:solidFill>
              <a:latin typeface="Old Standard TT"/>
              <a:ea typeface="Old Standard TT"/>
              <a:cs typeface="Old Standard TT"/>
              <a:sym typeface="Old Standard TT"/>
            </a:endParaRPr>
          </a:p>
        </p:txBody>
      </p:sp>
      <p:sp>
        <p:nvSpPr>
          <p:cNvPr id="73" name="Google Shape;73;p14"/>
          <p:cNvSpPr txBox="1">
            <a:spLocks noGrp="1"/>
          </p:cNvSpPr>
          <p:nvPr>
            <p:ph type="body" idx="2"/>
          </p:nvPr>
        </p:nvSpPr>
        <p:spPr>
          <a:xfrm>
            <a:off x="5005000" y="3181300"/>
            <a:ext cx="3837000" cy="5586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(c)   quadratic_function(1,2,3);</a:t>
            </a:r>
            <a:endParaRPr/>
          </a:p>
        </p:txBody>
      </p:sp>
      <p:pic>
        <p:nvPicPr>
          <p:cNvPr id="74" name="Google Shape;74;p14"/>
          <p:cNvPicPr preferRelativeResize="0"/>
          <p:nvPr/>
        </p:nvPicPr>
        <p:blipFill rotWithShape="1">
          <a:blip r:embed="rId3">
            <a:alphaModFix/>
          </a:blip>
          <a:srcRect l="3053"/>
          <a:stretch/>
        </p:blipFill>
        <p:spPr>
          <a:xfrm>
            <a:off x="8313941" y="4409850"/>
            <a:ext cx="528058" cy="4755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1000"/>
                                        <p:tgtEl>
                                          <p:spTgt spid="68"/>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additive="base">
                                        <p:cTn id="12" dur="1000"/>
                                        <p:tgtEl>
                                          <p:spTgt spid="70"/>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additive="base">
                                        <p:cTn id="17" dur="1000"/>
                                        <p:tgtEl>
                                          <p:spTgt spid="7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additive="base">
                                        <p:cTn id="22" dur="1000"/>
                                        <p:tgtEl>
                                          <p:spTgt spid="7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additive="base">
                                        <p:cTn id="27" dur="1000"/>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Two</a:t>
            </a:r>
            <a:endParaRPr/>
          </a:p>
        </p:txBody>
      </p:sp>
      <p:sp>
        <p:nvSpPr>
          <p:cNvPr id="80" name="Google Shape;80;p15"/>
          <p:cNvSpPr txBox="1">
            <a:spLocks noGrp="1"/>
          </p:cNvSpPr>
          <p:nvPr>
            <p:ph type="subTitle" idx="1"/>
          </p:nvPr>
        </p:nvSpPr>
        <p:spPr>
          <a:xfrm>
            <a:off x="265500" y="882575"/>
            <a:ext cx="4045200" cy="55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Use the code to write to write the results. If there are errors or infinite loops please indicate.</a:t>
            </a:r>
            <a:endParaRPr sz="1200"/>
          </a:p>
        </p:txBody>
      </p:sp>
      <p:sp>
        <p:nvSpPr>
          <p:cNvPr id="81" name="Google Shape;81;p15"/>
          <p:cNvSpPr txBox="1">
            <a:spLocks noGrp="1"/>
          </p:cNvSpPr>
          <p:nvPr>
            <p:ph type="body" idx="2"/>
          </p:nvPr>
        </p:nvSpPr>
        <p:spPr>
          <a:xfrm>
            <a:off x="4898983" y="120516"/>
            <a:ext cx="3837000" cy="5586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lphaLcParenBoth"/>
            </a:pPr>
            <a:r>
              <a:rPr lang="en" dirty="0"/>
              <a:t>conditionPrint(10);</a:t>
            </a:r>
            <a:endParaRPr dirty="0"/>
          </a:p>
        </p:txBody>
      </p:sp>
      <p:sp>
        <p:nvSpPr>
          <p:cNvPr id="82" name="Google Shape;82;p15"/>
          <p:cNvSpPr txBox="1"/>
          <p:nvPr/>
        </p:nvSpPr>
        <p:spPr>
          <a:xfrm>
            <a:off x="157200" y="1506525"/>
            <a:ext cx="4336200" cy="337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public static void conditionPrint(int a</a:t>
            </a:r>
            <a:r>
              <a:rPr lang="en" sz="1100" dirty="0" smtClean="0">
                <a:latin typeface="Old Standard TT"/>
                <a:ea typeface="Old Standard TT"/>
                <a:cs typeface="Old Standard TT"/>
                <a:sym typeface="Old Standard TT"/>
              </a:rPr>
              <a:t>){</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if(a % 5 == 0){</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System.out.println</a:t>
            </a:r>
            <a:r>
              <a:rPr lang="en" sz="1100" dirty="0">
                <a:latin typeface="Old Standard TT"/>
                <a:ea typeface="Old Standard TT"/>
                <a:cs typeface="Old Standard TT"/>
                <a:sym typeface="Old Standard TT"/>
              </a:rPr>
              <a:t>("a="+a);</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for(int </a:t>
            </a:r>
            <a:r>
              <a:rPr lang="en" sz="1100" dirty="0">
                <a:latin typeface="Old Standard TT"/>
                <a:ea typeface="Old Standard TT"/>
                <a:cs typeface="Old Standard TT"/>
                <a:sym typeface="Old Standard TT"/>
              </a:rPr>
              <a:t>i = 0; i &lt; a; i=i+3</a:t>
            </a:r>
            <a:r>
              <a:rPr lang="en" sz="1100" dirty="0" smtClean="0">
                <a:latin typeface="Old Standard TT"/>
                <a:ea typeface="Old Standard TT"/>
                <a:cs typeface="Old Standard TT"/>
                <a:sym typeface="Old Standard TT"/>
              </a:rPr>
              <a:t>){</a:t>
            </a:r>
            <a:endParaRPr lang="en"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System.out.println</a:t>
            </a:r>
            <a:r>
              <a:rPr lang="en" sz="1100" dirty="0">
                <a:latin typeface="Old Standard TT"/>
                <a:ea typeface="Old Standard TT"/>
                <a:cs typeface="Old Standard TT"/>
                <a:sym typeface="Old Standard TT"/>
              </a:rPr>
              <a:t>("i="+i);</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else{</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for(int </a:t>
            </a:r>
            <a:r>
              <a:rPr lang="en" sz="1100" dirty="0">
                <a:latin typeface="Old Standard TT"/>
                <a:ea typeface="Old Standard TT"/>
                <a:cs typeface="Old Standard TT"/>
                <a:sym typeface="Old Standard TT"/>
              </a:rPr>
              <a:t>i = a; i &gt; 0; i--){</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System.out.println</a:t>
            </a:r>
            <a:r>
              <a:rPr lang="en" sz="1100" dirty="0">
                <a:latin typeface="Old Standard TT"/>
                <a:ea typeface="Old Standard TT"/>
                <a:cs typeface="Old Standard TT"/>
                <a:sym typeface="Old Standard TT"/>
              </a:rPr>
              <a:t>("zip" + i);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r>
              <a:rPr lang="en" sz="1100" dirty="0" smtClean="0">
                <a:latin typeface="Old Standard TT"/>
                <a:ea typeface="Old Standard TT"/>
                <a:cs typeface="Old Standard TT"/>
                <a:sym typeface="Old Standard TT"/>
              </a:rPr>
              <a:t>    System.out.println</a:t>
            </a:r>
            <a:r>
              <a:rPr lang="en" sz="1100" dirty="0">
                <a:latin typeface="Old Standard TT"/>
                <a:ea typeface="Old Standard TT"/>
                <a:cs typeface="Old Standard TT"/>
                <a:sym typeface="Old Standard TT"/>
              </a:rPr>
              <a:t>("a="+a);</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a:p>
            <a:pPr marL="0" lvl="0" indent="0" algn="l" rtl="0">
              <a:spcBef>
                <a:spcPts val="0"/>
              </a:spcBef>
              <a:spcAft>
                <a:spcPts val="0"/>
              </a:spcAft>
              <a:buNone/>
            </a:pPr>
            <a:r>
              <a:rPr lang="en" sz="1100" dirty="0">
                <a:latin typeface="Old Standard TT"/>
                <a:ea typeface="Old Standard TT"/>
                <a:cs typeface="Old Standard TT"/>
                <a:sym typeface="Old Standard TT"/>
              </a:rPr>
              <a:t>   }</a:t>
            </a:r>
            <a:endParaRPr sz="1100" dirty="0">
              <a:latin typeface="Old Standard TT"/>
              <a:ea typeface="Old Standard TT"/>
              <a:cs typeface="Old Standard TT"/>
              <a:sym typeface="Old Standard TT"/>
            </a:endParaRPr>
          </a:p>
        </p:txBody>
      </p:sp>
      <p:sp>
        <p:nvSpPr>
          <p:cNvPr id="83" name="Google Shape;83;p15"/>
          <p:cNvSpPr txBox="1"/>
          <p:nvPr/>
        </p:nvSpPr>
        <p:spPr>
          <a:xfrm>
            <a:off x="5389457" y="385608"/>
            <a:ext cx="1309517" cy="1166191"/>
          </a:xfrm>
          <a:prstGeom prst="rect">
            <a:avLst/>
          </a:prstGeom>
          <a:noFill/>
          <a:ln>
            <a:noFill/>
          </a:ln>
        </p:spPr>
        <p:txBody>
          <a:bodyPr spcFirstLastPara="1" wrap="square" lIns="91425" tIns="91425" rIns="91425" bIns="91425" anchor="t" anchorCtr="0">
            <a:noAutofit/>
          </a:bodyPr>
          <a:lstStyle/>
          <a:p>
            <a:r>
              <a:rPr lang="en-US" dirty="0">
                <a:solidFill>
                  <a:schemeClr val="bg1"/>
                </a:solidFill>
              </a:rPr>
              <a:t>a=10</a:t>
            </a:r>
          </a:p>
          <a:p>
            <a:r>
              <a:rPr lang="en-US" dirty="0" err="1">
                <a:solidFill>
                  <a:schemeClr val="bg1"/>
                </a:solidFill>
              </a:rPr>
              <a:t>i</a:t>
            </a:r>
            <a:r>
              <a:rPr lang="en-US" dirty="0">
                <a:solidFill>
                  <a:schemeClr val="bg1"/>
                </a:solidFill>
              </a:rPr>
              <a:t>=0</a:t>
            </a:r>
          </a:p>
          <a:p>
            <a:r>
              <a:rPr lang="en-US" dirty="0" err="1">
                <a:solidFill>
                  <a:schemeClr val="bg1"/>
                </a:solidFill>
              </a:rPr>
              <a:t>i</a:t>
            </a:r>
            <a:r>
              <a:rPr lang="en-US" dirty="0">
                <a:solidFill>
                  <a:schemeClr val="bg1"/>
                </a:solidFill>
              </a:rPr>
              <a:t>=3</a:t>
            </a:r>
          </a:p>
          <a:p>
            <a:r>
              <a:rPr lang="en-US" dirty="0" err="1">
                <a:solidFill>
                  <a:schemeClr val="bg1"/>
                </a:solidFill>
              </a:rPr>
              <a:t>i</a:t>
            </a:r>
            <a:r>
              <a:rPr lang="en-US" dirty="0">
                <a:solidFill>
                  <a:schemeClr val="bg1"/>
                </a:solidFill>
              </a:rPr>
              <a:t>=6</a:t>
            </a:r>
          </a:p>
          <a:p>
            <a:r>
              <a:rPr lang="en-US" dirty="0" err="1">
                <a:solidFill>
                  <a:schemeClr val="bg1"/>
                </a:solidFill>
              </a:rPr>
              <a:t>i</a:t>
            </a:r>
            <a:r>
              <a:rPr lang="en-US" dirty="0">
                <a:solidFill>
                  <a:schemeClr val="bg1"/>
                </a:solidFill>
              </a:rPr>
              <a:t>=9</a:t>
            </a:r>
            <a:endParaRPr sz="1800" dirty="0">
              <a:solidFill>
                <a:schemeClr val="bg1"/>
              </a:solidFill>
              <a:latin typeface="Old Standard TT"/>
              <a:ea typeface="Old Standard TT"/>
              <a:cs typeface="Old Standard TT"/>
              <a:sym typeface="Old Standard TT"/>
            </a:endParaRPr>
          </a:p>
        </p:txBody>
      </p:sp>
      <p:sp>
        <p:nvSpPr>
          <p:cNvPr id="84" name="Google Shape;84;p15"/>
          <p:cNvSpPr txBox="1">
            <a:spLocks noGrp="1"/>
          </p:cNvSpPr>
          <p:nvPr>
            <p:ph type="body" idx="2"/>
          </p:nvPr>
        </p:nvSpPr>
        <p:spPr>
          <a:xfrm>
            <a:off x="4932813" y="1616949"/>
            <a:ext cx="3837000" cy="5586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dirty="0"/>
              <a:t>(</a:t>
            </a:r>
            <a:r>
              <a:rPr lang="en" dirty="0" smtClean="0"/>
              <a:t>b)  conditionPrint(5</a:t>
            </a:r>
            <a:r>
              <a:rPr lang="en" dirty="0"/>
              <a:t>);</a:t>
            </a:r>
            <a:endParaRPr dirty="0"/>
          </a:p>
        </p:txBody>
      </p:sp>
      <p:sp>
        <p:nvSpPr>
          <p:cNvPr id="85" name="Google Shape;85;p15"/>
          <p:cNvSpPr txBox="1"/>
          <p:nvPr/>
        </p:nvSpPr>
        <p:spPr>
          <a:xfrm>
            <a:off x="5389457" y="2865243"/>
            <a:ext cx="3322800" cy="654900"/>
          </a:xfrm>
          <a:prstGeom prst="rect">
            <a:avLst/>
          </a:prstGeom>
          <a:noFill/>
          <a:ln>
            <a:noFill/>
          </a:ln>
        </p:spPr>
        <p:txBody>
          <a:bodyPr spcFirstLastPara="1" wrap="square" lIns="91425" tIns="91425" rIns="91425" bIns="91425" anchor="t" anchorCtr="0">
            <a:noAutofit/>
          </a:bodyPr>
          <a:lstStyle/>
          <a:p>
            <a:r>
              <a:rPr lang="en-US" dirty="0">
                <a:solidFill>
                  <a:schemeClr val="bg1"/>
                </a:solidFill>
              </a:rPr>
              <a:t>zip6</a:t>
            </a:r>
          </a:p>
          <a:p>
            <a:r>
              <a:rPr lang="en-US" dirty="0">
                <a:solidFill>
                  <a:schemeClr val="bg1"/>
                </a:solidFill>
              </a:rPr>
              <a:t>zip5</a:t>
            </a:r>
          </a:p>
          <a:p>
            <a:r>
              <a:rPr lang="en-US" dirty="0">
                <a:solidFill>
                  <a:schemeClr val="bg1"/>
                </a:solidFill>
              </a:rPr>
              <a:t>zip4</a:t>
            </a:r>
          </a:p>
          <a:p>
            <a:r>
              <a:rPr lang="en-US" dirty="0">
                <a:solidFill>
                  <a:schemeClr val="bg1"/>
                </a:solidFill>
              </a:rPr>
              <a:t>zip3</a:t>
            </a:r>
          </a:p>
          <a:p>
            <a:r>
              <a:rPr lang="en-US" dirty="0">
                <a:solidFill>
                  <a:schemeClr val="bg1"/>
                </a:solidFill>
              </a:rPr>
              <a:t>zip2</a:t>
            </a:r>
          </a:p>
          <a:p>
            <a:r>
              <a:rPr lang="en-US" dirty="0">
                <a:solidFill>
                  <a:schemeClr val="bg1"/>
                </a:solidFill>
              </a:rPr>
              <a:t>zip1</a:t>
            </a:r>
          </a:p>
          <a:p>
            <a:r>
              <a:rPr lang="en-US" dirty="0">
                <a:solidFill>
                  <a:schemeClr val="bg1"/>
                </a:solidFill>
              </a:rPr>
              <a:t>a=6</a:t>
            </a:r>
          </a:p>
          <a:p>
            <a:pPr marL="0" lvl="0" indent="0" algn="l" rtl="0">
              <a:lnSpc>
                <a:spcPct val="115000"/>
              </a:lnSpc>
              <a:spcBef>
                <a:spcPts val="0"/>
              </a:spcBef>
              <a:spcAft>
                <a:spcPts val="1600"/>
              </a:spcAft>
              <a:buNone/>
            </a:pPr>
            <a:endParaRPr sz="1800" dirty="0">
              <a:solidFill>
                <a:schemeClr val="bg1"/>
              </a:solidFill>
              <a:latin typeface="Old Standard TT"/>
              <a:ea typeface="Old Standard TT"/>
              <a:cs typeface="Old Standard TT"/>
              <a:sym typeface="Old Standard TT"/>
            </a:endParaRPr>
          </a:p>
        </p:txBody>
      </p:sp>
      <p:sp>
        <p:nvSpPr>
          <p:cNvPr id="86" name="Google Shape;86;p15"/>
          <p:cNvSpPr txBox="1">
            <a:spLocks noGrp="1"/>
          </p:cNvSpPr>
          <p:nvPr>
            <p:ph type="body" idx="2"/>
          </p:nvPr>
        </p:nvSpPr>
        <p:spPr>
          <a:xfrm>
            <a:off x="4898983" y="2627467"/>
            <a:ext cx="3837000" cy="5586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dirty="0"/>
              <a:t>(c)   conditionPrint(6);</a:t>
            </a:r>
            <a:endParaRPr dirty="0"/>
          </a:p>
        </p:txBody>
      </p:sp>
      <p:pic>
        <p:nvPicPr>
          <p:cNvPr id="87" name="Google Shape;87;p15"/>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
        <p:nvSpPr>
          <p:cNvPr id="88" name="Google Shape;88;p15"/>
          <p:cNvSpPr txBox="1"/>
          <p:nvPr/>
        </p:nvSpPr>
        <p:spPr>
          <a:xfrm>
            <a:off x="5266113" y="1823688"/>
            <a:ext cx="3170400" cy="733862"/>
          </a:xfrm>
          <a:prstGeom prst="rect">
            <a:avLst/>
          </a:prstGeom>
          <a:noFill/>
          <a:ln>
            <a:noFill/>
          </a:ln>
        </p:spPr>
        <p:txBody>
          <a:bodyPr spcFirstLastPara="1" wrap="square" lIns="91425" tIns="91425" rIns="91425" bIns="91425" anchor="t" anchorCtr="0">
            <a:noAutofit/>
          </a:bodyPr>
          <a:lstStyle/>
          <a:p>
            <a:r>
              <a:rPr lang="en-US" dirty="0">
                <a:solidFill>
                  <a:schemeClr val="bg1"/>
                </a:solidFill>
              </a:rPr>
              <a:t>a=5</a:t>
            </a:r>
          </a:p>
          <a:p>
            <a:r>
              <a:rPr lang="en-US" dirty="0" err="1">
                <a:solidFill>
                  <a:schemeClr val="bg1"/>
                </a:solidFill>
              </a:rPr>
              <a:t>i</a:t>
            </a:r>
            <a:r>
              <a:rPr lang="en-US" dirty="0">
                <a:solidFill>
                  <a:schemeClr val="bg1"/>
                </a:solidFill>
              </a:rPr>
              <a:t>=0</a:t>
            </a:r>
          </a:p>
          <a:p>
            <a:r>
              <a:rPr lang="en-US" dirty="0" err="1">
                <a:solidFill>
                  <a:schemeClr val="bg1"/>
                </a:solidFill>
              </a:rPr>
              <a:t>i</a:t>
            </a:r>
            <a:r>
              <a:rPr lang="en-US" dirty="0">
                <a:solidFill>
                  <a:schemeClr val="bg1"/>
                </a:solidFill>
              </a:rPr>
              <a:t>=3</a:t>
            </a:r>
            <a:endParaRPr sz="1800" dirty="0">
              <a:solidFill>
                <a:schemeClr val="bg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additive="base">
                                        <p:cTn id="7" dur="1000"/>
                                        <p:tgtEl>
                                          <p:spTgt spid="81"/>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 calcmode="lin" valueType="num">
                                      <p:cBhvr additive="base">
                                        <p:cTn id="12" dur="1000"/>
                                        <p:tgtEl>
                                          <p:spTgt spid="83"/>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4"/>
                                        </p:tgtEl>
                                        <p:attrNameLst>
                                          <p:attrName>style.visibility</p:attrName>
                                        </p:attrNameLst>
                                      </p:cBhvr>
                                      <p:to>
                                        <p:strVal val="visible"/>
                                      </p:to>
                                    </p:set>
                                    <p:anim calcmode="lin" valueType="num">
                                      <p:cBhvr additive="base">
                                        <p:cTn id="17" dur="1000"/>
                                        <p:tgtEl>
                                          <p:spTgt spid="8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8"/>
                                        </p:tgtEl>
                                        <p:attrNameLst>
                                          <p:attrName>style.visibility</p:attrName>
                                        </p:attrNameLst>
                                      </p:cBhvr>
                                      <p:to>
                                        <p:strVal val="visible"/>
                                      </p:to>
                                    </p:set>
                                    <p:anim calcmode="lin" valueType="num">
                                      <p:cBhvr additive="base">
                                        <p:cTn id="22" dur="1000"/>
                                        <p:tgtEl>
                                          <p:spTgt spid="8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6"/>
                                        </p:tgtEl>
                                        <p:attrNameLst>
                                          <p:attrName>style.visibility</p:attrName>
                                        </p:attrNameLst>
                                      </p:cBhvr>
                                      <p:to>
                                        <p:strVal val="visible"/>
                                      </p:to>
                                    </p:set>
                                    <p:anim calcmode="lin" valueType="num">
                                      <p:cBhvr additive="base">
                                        <p:cTn id="27" dur="1000"/>
                                        <p:tgtEl>
                                          <p:spTgt spid="8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5"/>
                                        </p:tgtEl>
                                        <p:attrNameLst>
                                          <p:attrName>style.visibility</p:attrName>
                                        </p:attrNameLst>
                                      </p:cBhvr>
                                      <p:to>
                                        <p:strVal val="visible"/>
                                      </p:to>
                                    </p:set>
                                    <p:anim calcmode="lin" valueType="num">
                                      <p:cBhvr additive="base">
                                        <p:cTn id="32" dur="1200"/>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Three</a:t>
            </a:r>
            <a:endParaRPr/>
          </a:p>
        </p:txBody>
      </p:sp>
      <p:sp>
        <p:nvSpPr>
          <p:cNvPr id="94" name="Google Shape;94;p16"/>
          <p:cNvSpPr txBox="1">
            <a:spLocks noGrp="1"/>
          </p:cNvSpPr>
          <p:nvPr>
            <p:ph type="subTitle" idx="1"/>
          </p:nvPr>
        </p:nvSpPr>
        <p:spPr>
          <a:xfrm>
            <a:off x="265500" y="882575"/>
            <a:ext cx="4045200" cy="55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Use the code to write to write the results. If there are errors or infinite loops please indicate.</a:t>
            </a:r>
            <a:endParaRPr sz="1200"/>
          </a:p>
        </p:txBody>
      </p:sp>
      <p:sp>
        <p:nvSpPr>
          <p:cNvPr id="95" name="Google Shape;95;p16"/>
          <p:cNvSpPr txBox="1">
            <a:spLocks noGrp="1"/>
          </p:cNvSpPr>
          <p:nvPr>
            <p:ph type="body" idx="2"/>
          </p:nvPr>
        </p:nvSpPr>
        <p:spPr>
          <a:xfrm>
            <a:off x="4879105" y="734609"/>
            <a:ext cx="3837000" cy="5586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lphaLcParenBoth"/>
            </a:pPr>
            <a:r>
              <a:rPr lang="en" dirty="0"/>
              <a:t>sum28([2, 3, 2, 2, 4, 2]);</a:t>
            </a:r>
            <a:endParaRPr dirty="0"/>
          </a:p>
        </p:txBody>
      </p:sp>
      <p:sp>
        <p:nvSpPr>
          <p:cNvPr id="96" name="Google Shape;96;p16"/>
          <p:cNvSpPr txBox="1"/>
          <p:nvPr/>
        </p:nvSpPr>
        <p:spPr>
          <a:xfrm>
            <a:off x="157200" y="1506525"/>
            <a:ext cx="4336200" cy="337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public boolean sum28(int[] nums)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int count = 0;</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Arrays.sort(nums);</a:t>
            </a:r>
            <a:endParaRPr sz="1100">
              <a:latin typeface="Old Standard TT"/>
              <a:ea typeface="Old Standard TT"/>
              <a:cs typeface="Old Standard TT"/>
              <a:sym typeface="Old Standard TT"/>
            </a:endParaRPr>
          </a:p>
          <a:p>
            <a:pPr marL="0" lvl="0" indent="0" algn="l" rtl="0">
              <a:spcBef>
                <a:spcPts val="0"/>
              </a:spcBef>
              <a:spcAft>
                <a:spcPts val="0"/>
              </a:spcAft>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for(int i = 0; i &lt; nums.length; i++)</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if(nums[i] == 2)</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count++;</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a:t>
            </a:r>
            <a:endParaRPr sz="110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100">
                <a:latin typeface="Old Standard TT"/>
                <a:ea typeface="Old Standard TT"/>
                <a:cs typeface="Old Standard TT"/>
                <a:sym typeface="Old Standard TT"/>
              </a:rPr>
              <a:t>  return (count == 4)?true:false;</a:t>
            </a:r>
            <a:endParaRPr sz="1100">
              <a:latin typeface="Old Standard TT"/>
              <a:ea typeface="Old Standard TT"/>
              <a:cs typeface="Old Standard TT"/>
              <a:sym typeface="Old Standard TT"/>
            </a:endParaRPr>
          </a:p>
          <a:p>
            <a:pPr marL="0" lvl="0" indent="0" algn="l" rtl="0">
              <a:spcBef>
                <a:spcPts val="0"/>
              </a:spcBef>
              <a:spcAft>
                <a:spcPts val="0"/>
              </a:spcAft>
              <a:buNone/>
            </a:pPr>
            <a:r>
              <a:rPr lang="en" sz="1100">
                <a:latin typeface="Old Standard TT"/>
                <a:ea typeface="Old Standard TT"/>
                <a:cs typeface="Old Standard TT"/>
                <a:sym typeface="Old Standard TT"/>
              </a:rPr>
              <a:t>}</a:t>
            </a:r>
            <a:endParaRPr sz="1100">
              <a:latin typeface="Old Standard TT"/>
              <a:ea typeface="Old Standard TT"/>
              <a:cs typeface="Old Standard TT"/>
              <a:sym typeface="Old Standard TT"/>
            </a:endParaRPr>
          </a:p>
        </p:txBody>
      </p:sp>
      <p:sp>
        <p:nvSpPr>
          <p:cNvPr id="97" name="Google Shape;97;p16"/>
          <p:cNvSpPr txBox="1"/>
          <p:nvPr/>
        </p:nvSpPr>
        <p:spPr>
          <a:xfrm>
            <a:off x="5418091" y="1293209"/>
            <a:ext cx="3170400" cy="55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accent1"/>
                </a:solidFill>
                <a:latin typeface="Old Standard TT"/>
                <a:ea typeface="Old Standard TT"/>
                <a:cs typeface="Old Standard TT"/>
                <a:sym typeface="Old Standard TT"/>
              </a:rPr>
              <a:t>true</a:t>
            </a:r>
            <a:endParaRPr sz="1800">
              <a:solidFill>
                <a:schemeClr val="accent1"/>
              </a:solidFill>
              <a:latin typeface="Old Standard TT"/>
              <a:ea typeface="Old Standard TT"/>
              <a:cs typeface="Old Standard TT"/>
              <a:sym typeface="Old Standard TT"/>
            </a:endParaRPr>
          </a:p>
        </p:txBody>
      </p:sp>
      <p:sp>
        <p:nvSpPr>
          <p:cNvPr id="98" name="Google Shape;98;p16"/>
          <p:cNvSpPr txBox="1">
            <a:spLocks noGrp="1"/>
          </p:cNvSpPr>
          <p:nvPr>
            <p:ph type="body" idx="2"/>
          </p:nvPr>
        </p:nvSpPr>
        <p:spPr>
          <a:xfrm>
            <a:off x="5005000" y="1952750"/>
            <a:ext cx="3837000" cy="5586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dirty="0"/>
              <a:t>(b)	sum28([2, 3, 2, 2, 4, 2, 2]);</a:t>
            </a:r>
            <a:endParaRPr dirty="0"/>
          </a:p>
        </p:txBody>
      </p:sp>
      <p:sp>
        <p:nvSpPr>
          <p:cNvPr id="99" name="Google Shape;99;p16"/>
          <p:cNvSpPr txBox="1"/>
          <p:nvPr/>
        </p:nvSpPr>
        <p:spPr>
          <a:xfrm>
            <a:off x="5502100" y="3664175"/>
            <a:ext cx="3322800" cy="654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accent1"/>
                </a:solidFill>
                <a:latin typeface="Old Standard TT"/>
                <a:ea typeface="Old Standard TT"/>
                <a:cs typeface="Old Standard TT"/>
                <a:sym typeface="Old Standard TT"/>
              </a:rPr>
              <a:t>false</a:t>
            </a:r>
            <a:endParaRPr sz="1800">
              <a:solidFill>
                <a:schemeClr val="accent1"/>
              </a:solidFill>
              <a:latin typeface="Old Standard TT"/>
              <a:ea typeface="Old Standard TT"/>
              <a:cs typeface="Old Standard TT"/>
              <a:sym typeface="Old Standard TT"/>
            </a:endParaRPr>
          </a:p>
        </p:txBody>
      </p:sp>
      <p:sp>
        <p:nvSpPr>
          <p:cNvPr id="100" name="Google Shape;100;p16"/>
          <p:cNvSpPr txBox="1">
            <a:spLocks noGrp="1"/>
          </p:cNvSpPr>
          <p:nvPr>
            <p:ph type="body" idx="2"/>
          </p:nvPr>
        </p:nvSpPr>
        <p:spPr>
          <a:xfrm>
            <a:off x="5005000" y="3181300"/>
            <a:ext cx="3837000" cy="5586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(c)   sum28([]);</a:t>
            </a:r>
            <a:endParaRPr/>
          </a:p>
        </p:txBody>
      </p:sp>
      <p:pic>
        <p:nvPicPr>
          <p:cNvPr id="101" name="Google Shape;101;p16"/>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
        <p:nvSpPr>
          <p:cNvPr id="102" name="Google Shape;102;p16"/>
          <p:cNvSpPr txBox="1"/>
          <p:nvPr/>
        </p:nvSpPr>
        <p:spPr>
          <a:xfrm>
            <a:off x="5502125" y="2473500"/>
            <a:ext cx="3322800" cy="55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accent1"/>
                </a:solidFill>
                <a:latin typeface="Old Standard TT"/>
                <a:ea typeface="Old Standard TT"/>
                <a:cs typeface="Old Standard TT"/>
                <a:sym typeface="Old Standard TT"/>
              </a:rPr>
              <a:t>false</a:t>
            </a:r>
            <a:endParaRPr sz="1800">
              <a:solidFill>
                <a:schemeClr val="accent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 calcmode="lin" valueType="num">
                                      <p:cBhvr additive="base">
                                        <p:cTn id="7" dur="1000"/>
                                        <p:tgtEl>
                                          <p:spTgt spid="95"/>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7"/>
                                        </p:tgtEl>
                                        <p:attrNameLst>
                                          <p:attrName>style.visibility</p:attrName>
                                        </p:attrNameLst>
                                      </p:cBhvr>
                                      <p:to>
                                        <p:strVal val="visible"/>
                                      </p:to>
                                    </p:set>
                                    <p:anim calcmode="lin" valueType="num">
                                      <p:cBhvr additive="base">
                                        <p:cTn id="12" dur="1000"/>
                                        <p:tgtEl>
                                          <p:spTgt spid="97"/>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8"/>
                                        </p:tgtEl>
                                        <p:attrNameLst>
                                          <p:attrName>style.visibility</p:attrName>
                                        </p:attrNameLst>
                                      </p:cBhvr>
                                      <p:to>
                                        <p:strVal val="visible"/>
                                      </p:to>
                                    </p:set>
                                    <p:anim calcmode="lin" valueType="num">
                                      <p:cBhvr additive="base">
                                        <p:cTn id="17" dur="1000"/>
                                        <p:tgtEl>
                                          <p:spTgt spid="9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2"/>
                                        </p:tgtEl>
                                        <p:attrNameLst>
                                          <p:attrName>style.visibility</p:attrName>
                                        </p:attrNameLst>
                                      </p:cBhvr>
                                      <p:to>
                                        <p:strVal val="visible"/>
                                      </p:to>
                                    </p:set>
                                    <p:anim calcmode="lin" valueType="num">
                                      <p:cBhvr additive="base">
                                        <p:cTn id="22" dur="1000"/>
                                        <p:tgtEl>
                                          <p:spTgt spid="10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0"/>
                                        </p:tgtEl>
                                        <p:attrNameLst>
                                          <p:attrName>style.visibility</p:attrName>
                                        </p:attrNameLst>
                                      </p:cBhvr>
                                      <p:to>
                                        <p:strVal val="visible"/>
                                      </p:to>
                                    </p:set>
                                    <p:anim calcmode="lin" valueType="num">
                                      <p:cBhvr additive="base">
                                        <p:cTn id="27" dur="1000"/>
                                        <p:tgtEl>
                                          <p:spTgt spid="10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additive="base">
                                        <p:cTn id="32" dur="1200"/>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Four</a:t>
            </a:r>
            <a:endParaRPr/>
          </a:p>
        </p:txBody>
      </p:sp>
      <p:sp>
        <p:nvSpPr>
          <p:cNvPr id="108" name="Google Shape;108;p17"/>
          <p:cNvSpPr txBox="1">
            <a:spLocks noGrp="1"/>
          </p:cNvSpPr>
          <p:nvPr>
            <p:ph type="body" idx="2"/>
          </p:nvPr>
        </p:nvSpPr>
        <p:spPr>
          <a:xfrm>
            <a:off x="4676800" y="288200"/>
            <a:ext cx="4336200" cy="26715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sz="2000"/>
              <a:t>public static int findMax(int a, int b)    {      return (a &gt; b)?a:b;     }</a:t>
            </a:r>
            <a:endParaRPr sz="2000"/>
          </a:p>
        </p:txBody>
      </p:sp>
      <p:sp>
        <p:nvSpPr>
          <p:cNvPr id="109" name="Google Shape;109;p17"/>
          <p:cNvSpPr txBox="1"/>
          <p:nvPr/>
        </p:nvSpPr>
        <p:spPr>
          <a:xfrm>
            <a:off x="157200" y="1034925"/>
            <a:ext cx="4336200" cy="385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Old Standard TT"/>
                <a:ea typeface="Old Standard TT"/>
                <a:cs typeface="Old Standard TT"/>
                <a:sym typeface="Old Standard TT"/>
              </a:rPr>
              <a:t>Write a static method named findMax, that will take in 2 int values and return the max of the two values.</a:t>
            </a:r>
            <a:endParaRPr sz="2400">
              <a:latin typeface="Old Standard TT"/>
              <a:ea typeface="Old Standard TT"/>
              <a:cs typeface="Old Standard TT"/>
              <a:sym typeface="Old Standard TT"/>
            </a:endParaRPr>
          </a:p>
        </p:txBody>
      </p:sp>
      <p:pic>
        <p:nvPicPr>
          <p:cNvPr id="110" name="Google Shape;110;p17"/>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additive="base">
                                        <p:cTn id="7" dur="1000"/>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265500" y="288200"/>
            <a:ext cx="4045200" cy="65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 Five</a:t>
            </a:r>
            <a:endParaRPr/>
          </a:p>
        </p:txBody>
      </p:sp>
      <p:sp>
        <p:nvSpPr>
          <p:cNvPr id="116" name="Google Shape;116;p18"/>
          <p:cNvSpPr txBox="1">
            <a:spLocks noGrp="1"/>
          </p:cNvSpPr>
          <p:nvPr>
            <p:ph type="body" idx="2"/>
          </p:nvPr>
        </p:nvSpPr>
        <p:spPr>
          <a:xfrm>
            <a:off x="4676800" y="943100"/>
            <a:ext cx="4336200" cy="29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000" dirty="0"/>
              <a:t>public boolean sleepIn(boolean weekday, boolean vacation) {</a:t>
            </a:r>
            <a:endParaRPr sz="1000" dirty="0"/>
          </a:p>
          <a:p>
            <a:pPr marL="0" lvl="0" indent="0" algn="l" rtl="0">
              <a:spcBef>
                <a:spcPts val="1600"/>
              </a:spcBef>
              <a:spcAft>
                <a:spcPts val="0"/>
              </a:spcAft>
              <a:buNone/>
            </a:pPr>
            <a:r>
              <a:rPr lang="en" sz="1000" dirty="0"/>
              <a:t>   boolean sleep = false;</a:t>
            </a:r>
            <a:endParaRPr sz="1000" dirty="0"/>
          </a:p>
          <a:p>
            <a:pPr marL="0" lvl="0" indent="0" algn="l" rtl="0">
              <a:spcBef>
                <a:spcPts val="1600"/>
              </a:spcBef>
              <a:spcAft>
                <a:spcPts val="0"/>
              </a:spcAft>
              <a:buNone/>
            </a:pPr>
            <a:r>
              <a:rPr lang="en" sz="1000" dirty="0"/>
              <a:t>   if (weekday == false &amp;&amp; vacation == </a:t>
            </a:r>
            <a:r>
              <a:rPr lang="en" sz="1000" dirty="0" smtClean="0"/>
              <a:t>true)</a:t>
            </a:r>
            <a:endParaRPr lang="en" sz="1000" dirty="0"/>
          </a:p>
          <a:p>
            <a:pPr marL="0" lvl="0" indent="0" algn="l" rtl="0">
              <a:spcBef>
                <a:spcPts val="1600"/>
              </a:spcBef>
              <a:spcAft>
                <a:spcPts val="0"/>
              </a:spcAft>
              <a:buNone/>
            </a:pPr>
            <a:r>
              <a:rPr lang="en" sz="1000" dirty="0"/>
              <a:t> </a:t>
            </a:r>
            <a:r>
              <a:rPr lang="en" sz="1000" dirty="0" smtClean="0"/>
              <a:t>      sleep </a:t>
            </a:r>
            <a:r>
              <a:rPr lang="en" sz="1000" dirty="0"/>
              <a:t>= true;</a:t>
            </a:r>
            <a:endParaRPr sz="1000" dirty="0"/>
          </a:p>
          <a:p>
            <a:pPr marL="0" lvl="0" indent="0" algn="l" rtl="0">
              <a:spcBef>
                <a:spcPts val="1600"/>
              </a:spcBef>
              <a:spcAft>
                <a:spcPts val="0"/>
              </a:spcAft>
              <a:buNone/>
            </a:pPr>
            <a:r>
              <a:rPr lang="en" sz="1000" dirty="0"/>
              <a:t>   if (weekday == false &amp;&amp; vacation == false)</a:t>
            </a:r>
            <a:endParaRPr sz="1000" dirty="0"/>
          </a:p>
          <a:p>
            <a:pPr marL="0" lvl="0" indent="0" algn="l" rtl="0">
              <a:spcBef>
                <a:spcPts val="1600"/>
              </a:spcBef>
              <a:spcAft>
                <a:spcPts val="0"/>
              </a:spcAft>
              <a:buNone/>
            </a:pPr>
            <a:r>
              <a:rPr lang="en" sz="1000" dirty="0"/>
              <a:t>  </a:t>
            </a:r>
            <a:r>
              <a:rPr lang="en" sz="1000" dirty="0" smtClean="0"/>
              <a:t>    sleep </a:t>
            </a:r>
            <a:r>
              <a:rPr lang="en" sz="1000" dirty="0"/>
              <a:t>= true;</a:t>
            </a:r>
            <a:endParaRPr sz="1000" dirty="0"/>
          </a:p>
          <a:p>
            <a:pPr marL="0" lvl="0" indent="0" algn="l" rtl="0">
              <a:spcBef>
                <a:spcPts val="1600"/>
              </a:spcBef>
              <a:spcAft>
                <a:spcPts val="0"/>
              </a:spcAft>
              <a:buNone/>
            </a:pPr>
            <a:r>
              <a:rPr lang="en" sz="1000" dirty="0"/>
              <a:t> </a:t>
            </a:r>
            <a:endParaRPr sz="1000" dirty="0"/>
          </a:p>
          <a:p>
            <a:pPr marL="0" lvl="0" indent="0" algn="l" rtl="0">
              <a:spcBef>
                <a:spcPts val="1600"/>
              </a:spcBef>
              <a:spcAft>
                <a:spcPts val="0"/>
              </a:spcAft>
              <a:buNone/>
            </a:pPr>
            <a:r>
              <a:rPr lang="en" sz="1000" dirty="0"/>
              <a:t>  if (weekday == true &amp;&amp; vacation == true)</a:t>
            </a:r>
            <a:endParaRPr sz="1000" dirty="0"/>
          </a:p>
          <a:p>
            <a:pPr marL="0" lvl="0" indent="0" algn="l" rtl="0">
              <a:spcBef>
                <a:spcPts val="1600"/>
              </a:spcBef>
              <a:spcAft>
                <a:spcPts val="0"/>
              </a:spcAft>
              <a:buNone/>
            </a:pPr>
            <a:r>
              <a:rPr lang="en" sz="1000" dirty="0"/>
              <a:t>  </a:t>
            </a:r>
            <a:r>
              <a:rPr lang="en" sz="1000" dirty="0" smtClean="0"/>
              <a:t>     sleep </a:t>
            </a:r>
            <a:r>
              <a:rPr lang="en" sz="1000" dirty="0"/>
              <a:t>= true;</a:t>
            </a:r>
            <a:endParaRPr sz="1000" dirty="0"/>
          </a:p>
          <a:p>
            <a:pPr marL="0" lvl="0" indent="0" algn="l" rtl="0">
              <a:spcBef>
                <a:spcPts val="1600"/>
              </a:spcBef>
              <a:spcAft>
                <a:spcPts val="0"/>
              </a:spcAft>
              <a:buNone/>
            </a:pPr>
            <a:r>
              <a:rPr lang="en" sz="1000" dirty="0"/>
              <a:t>   return sleep;</a:t>
            </a:r>
            <a:endParaRPr sz="1000" dirty="0"/>
          </a:p>
          <a:p>
            <a:pPr marL="0" lvl="0" indent="0" algn="l" rtl="0">
              <a:spcBef>
                <a:spcPts val="1600"/>
              </a:spcBef>
              <a:spcAft>
                <a:spcPts val="0"/>
              </a:spcAft>
              <a:buNone/>
            </a:pPr>
            <a:r>
              <a:rPr lang="en" sz="1000" dirty="0"/>
              <a:t> </a:t>
            </a:r>
            <a:endParaRPr sz="1000" dirty="0"/>
          </a:p>
          <a:p>
            <a:pPr marL="0" lvl="0" indent="0" algn="l" rtl="0">
              <a:spcBef>
                <a:spcPts val="1600"/>
              </a:spcBef>
              <a:spcAft>
                <a:spcPts val="1600"/>
              </a:spcAft>
              <a:buNone/>
            </a:pPr>
            <a:r>
              <a:rPr lang="en" sz="1000" dirty="0"/>
              <a:t>}</a:t>
            </a:r>
            <a:endParaRPr sz="1000" dirty="0"/>
          </a:p>
        </p:txBody>
      </p:sp>
      <p:sp>
        <p:nvSpPr>
          <p:cNvPr id="117" name="Google Shape;117;p18"/>
          <p:cNvSpPr txBox="1"/>
          <p:nvPr/>
        </p:nvSpPr>
        <p:spPr>
          <a:xfrm>
            <a:off x="157200" y="876850"/>
            <a:ext cx="4336200" cy="400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dirty="0">
                <a:latin typeface="Old Standard TT"/>
                <a:ea typeface="Old Standard TT"/>
                <a:cs typeface="Old Standard TT"/>
                <a:sym typeface="Old Standard TT"/>
              </a:rPr>
              <a:t>The parameter weekday is true if it is a weekday, and the parameter vacation is true if we are on vacation. We sleep in if it is not a weekday or we're on vacation. Return true if we sleep in.</a:t>
            </a:r>
            <a:endParaRPr sz="24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endParaRPr sz="24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2400" dirty="0">
                <a:latin typeface="Old Standard TT"/>
                <a:ea typeface="Old Standard TT"/>
                <a:cs typeface="Old Standard TT"/>
                <a:sym typeface="Old Standard TT"/>
              </a:rPr>
              <a:t>sleepIn(false, false) → true</a:t>
            </a:r>
            <a:endParaRPr sz="24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2400" dirty="0">
                <a:latin typeface="Old Standard TT"/>
                <a:ea typeface="Old Standard TT"/>
                <a:cs typeface="Old Standard TT"/>
                <a:sym typeface="Old Standard TT"/>
              </a:rPr>
              <a:t>sleepIn(true, false) → false</a:t>
            </a:r>
            <a:endParaRPr sz="2400" dirty="0">
              <a:latin typeface="Old Standard TT"/>
              <a:ea typeface="Old Standard TT"/>
              <a:cs typeface="Old Standard TT"/>
              <a:sym typeface="Old Standard TT"/>
            </a:endParaRPr>
          </a:p>
          <a:p>
            <a:pPr marL="0" lvl="0" indent="0" algn="l" rtl="0">
              <a:spcBef>
                <a:spcPts val="0"/>
              </a:spcBef>
              <a:spcAft>
                <a:spcPts val="0"/>
              </a:spcAft>
              <a:buNone/>
            </a:pPr>
            <a:r>
              <a:rPr lang="en" sz="2400" dirty="0">
                <a:latin typeface="Old Standard TT"/>
                <a:ea typeface="Old Standard TT"/>
                <a:cs typeface="Old Standard TT"/>
                <a:sym typeface="Old Standard TT"/>
              </a:rPr>
              <a:t>sleepIn(false, true) → true</a:t>
            </a:r>
            <a:endParaRPr sz="2400" dirty="0">
              <a:latin typeface="Old Standard TT"/>
              <a:ea typeface="Old Standard TT"/>
              <a:cs typeface="Old Standard TT"/>
              <a:sym typeface="Old Standard TT"/>
            </a:endParaRPr>
          </a:p>
        </p:txBody>
      </p:sp>
      <p:pic>
        <p:nvPicPr>
          <p:cNvPr id="118" name="Google Shape;118;p18"/>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p:tgtEl>
                                          <p:spTgt spid="1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200">
                <a:solidFill>
                  <a:schemeClr val="lt2"/>
                </a:solidFill>
              </a:rPr>
              <a:t>Question Six</a:t>
            </a:r>
            <a:endParaRPr/>
          </a:p>
        </p:txBody>
      </p:sp>
      <p:sp>
        <p:nvSpPr>
          <p:cNvPr id="124" name="Google Shape;124;p19"/>
          <p:cNvSpPr txBox="1"/>
          <p:nvPr/>
        </p:nvSpPr>
        <p:spPr>
          <a:xfrm>
            <a:off x="157200" y="1126625"/>
            <a:ext cx="8908200" cy="375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Old Standard TT"/>
                <a:ea typeface="Old Standard TT"/>
                <a:cs typeface="Old Standard TT"/>
                <a:sym typeface="Old Standard TT"/>
              </a:rPr>
              <a:t>Complete a public class to represent a </a:t>
            </a:r>
            <a:r>
              <a:rPr lang="en" sz="1600" b="1">
                <a:latin typeface="Old Standard TT"/>
                <a:ea typeface="Old Standard TT"/>
                <a:cs typeface="Old Standard TT"/>
                <a:sym typeface="Old Standard TT"/>
              </a:rPr>
              <a:t>Garden</a:t>
            </a:r>
            <a:r>
              <a:rPr lang="en" sz="1600">
                <a:latin typeface="Old Standard TT"/>
                <a:ea typeface="Old Standard TT"/>
                <a:cs typeface="Old Standard TT"/>
                <a:sym typeface="Old Standard TT"/>
              </a:rPr>
              <a:t> as described below</a:t>
            </a:r>
            <a:endParaRPr sz="1600">
              <a:latin typeface="Old Standard TT"/>
              <a:ea typeface="Old Standard TT"/>
              <a:cs typeface="Old Standard TT"/>
              <a:sym typeface="Old Standard TT"/>
            </a:endParaRPr>
          </a:p>
          <a:p>
            <a:pPr marL="457200" lvl="0" indent="-330200" algn="l" rtl="0">
              <a:spcBef>
                <a:spcPts val="0"/>
              </a:spcBef>
              <a:spcAft>
                <a:spcPts val="0"/>
              </a:spcAft>
              <a:buSzPts val="1600"/>
              <a:buFont typeface="Old Standard TT"/>
              <a:buAutoNum type="alphaUcPeriod"/>
            </a:pPr>
            <a:r>
              <a:rPr lang="en" sz="1600">
                <a:latin typeface="Old Standard TT"/>
                <a:ea typeface="Old Standard TT"/>
                <a:cs typeface="Old Standard TT"/>
                <a:sym typeface="Old Standard TT"/>
              </a:rPr>
              <a:t>Create the following private member variables</a:t>
            </a:r>
            <a:endParaRPr sz="1600">
              <a:latin typeface="Old Standard TT"/>
              <a:ea typeface="Old Standard TT"/>
              <a:cs typeface="Old Standard TT"/>
              <a:sym typeface="Old Standard TT"/>
            </a:endParaRPr>
          </a:p>
          <a:p>
            <a:pPr marL="914400" lvl="1" indent="-330200" algn="l" rtl="0">
              <a:spcBef>
                <a:spcPts val="0"/>
              </a:spcBef>
              <a:spcAft>
                <a:spcPts val="0"/>
              </a:spcAft>
              <a:buSzPts val="1600"/>
              <a:buFont typeface="Old Standard TT"/>
              <a:buAutoNum type="alphaLcPeriod"/>
            </a:pPr>
            <a:r>
              <a:rPr lang="en" sz="1600">
                <a:latin typeface="Old Standard TT"/>
                <a:ea typeface="Old Standard TT"/>
                <a:cs typeface="Old Standard TT"/>
                <a:sym typeface="Old Standard TT"/>
              </a:rPr>
              <a:t>int numFlowers</a:t>
            </a:r>
            <a:endParaRPr sz="1600">
              <a:latin typeface="Old Standard TT"/>
              <a:ea typeface="Old Standard TT"/>
              <a:cs typeface="Old Standard TT"/>
              <a:sym typeface="Old Standard TT"/>
            </a:endParaRPr>
          </a:p>
          <a:p>
            <a:pPr marL="914400" lvl="1" indent="-330200" algn="l" rtl="0">
              <a:spcBef>
                <a:spcPts val="0"/>
              </a:spcBef>
              <a:spcAft>
                <a:spcPts val="0"/>
              </a:spcAft>
              <a:buSzPts val="1600"/>
              <a:buFont typeface="Old Standard TT"/>
              <a:buAutoNum type="alphaLcPeriod"/>
            </a:pPr>
            <a:r>
              <a:rPr lang="en" sz="1600">
                <a:latin typeface="Old Standard TT"/>
                <a:ea typeface="Old Standard TT"/>
                <a:cs typeface="Old Standard TT"/>
                <a:sym typeface="Old Standard TT"/>
              </a:rPr>
              <a:t>String ownerName</a:t>
            </a:r>
            <a:endParaRPr sz="1600">
              <a:latin typeface="Old Standard TT"/>
              <a:ea typeface="Old Standard TT"/>
              <a:cs typeface="Old Standard TT"/>
              <a:sym typeface="Old Standard TT"/>
            </a:endParaRPr>
          </a:p>
          <a:p>
            <a:pPr marL="914400" lvl="1" indent="-330200" algn="l" rtl="0">
              <a:spcBef>
                <a:spcPts val="0"/>
              </a:spcBef>
              <a:spcAft>
                <a:spcPts val="0"/>
              </a:spcAft>
              <a:buSzPts val="1600"/>
              <a:buFont typeface="Old Standard TT"/>
              <a:buAutoNum type="alphaLcPeriod"/>
            </a:pPr>
            <a:r>
              <a:rPr lang="en" sz="1600">
                <a:latin typeface="Old Standard TT"/>
                <a:ea typeface="Old Standard TT"/>
                <a:cs typeface="Old Standard TT"/>
                <a:sym typeface="Old Standard TT"/>
              </a:rPr>
              <a:t>boolean hasTrees</a:t>
            </a:r>
            <a:endParaRPr sz="1600">
              <a:latin typeface="Old Standard TT"/>
              <a:ea typeface="Old Standard TT"/>
              <a:cs typeface="Old Standard TT"/>
              <a:sym typeface="Old Standard TT"/>
            </a:endParaRPr>
          </a:p>
          <a:p>
            <a:pPr marL="457200" lvl="0" indent="-330200" algn="l" rtl="0">
              <a:spcBef>
                <a:spcPts val="0"/>
              </a:spcBef>
              <a:spcAft>
                <a:spcPts val="0"/>
              </a:spcAft>
              <a:buSzPts val="1600"/>
              <a:buFont typeface="Old Standard TT"/>
              <a:buAutoNum type="alphaUcPeriod"/>
            </a:pPr>
            <a:r>
              <a:rPr lang="en" sz="1600">
                <a:latin typeface="Old Standard TT"/>
                <a:ea typeface="Old Standard TT"/>
                <a:cs typeface="Old Standard TT"/>
                <a:sym typeface="Old Standard TT"/>
              </a:rPr>
              <a:t>Create a default constructor and another which accepts all variables as input parameters.</a:t>
            </a:r>
            <a:endParaRPr sz="1600">
              <a:latin typeface="Old Standard TT"/>
              <a:ea typeface="Old Standard TT"/>
              <a:cs typeface="Old Standard TT"/>
              <a:sym typeface="Old Standard TT"/>
            </a:endParaRPr>
          </a:p>
          <a:p>
            <a:pPr marL="457200" lvl="0" indent="-330200" algn="l" rtl="0">
              <a:spcBef>
                <a:spcPts val="0"/>
              </a:spcBef>
              <a:spcAft>
                <a:spcPts val="0"/>
              </a:spcAft>
              <a:buSzPts val="1600"/>
              <a:buFont typeface="Old Standard TT"/>
              <a:buAutoNum type="alphaUcPeriod"/>
            </a:pPr>
            <a:r>
              <a:rPr lang="en" sz="1600">
                <a:latin typeface="Old Standard TT"/>
                <a:ea typeface="Old Standard TT"/>
                <a:cs typeface="Old Standard TT"/>
                <a:sym typeface="Old Standard TT"/>
              </a:rPr>
              <a:t>Create getter and setter methods for the variables</a:t>
            </a:r>
            <a:endParaRPr sz="1600">
              <a:latin typeface="Old Standard TT"/>
              <a:ea typeface="Old Standard TT"/>
              <a:cs typeface="Old Standard TT"/>
              <a:sym typeface="Old Standard TT"/>
            </a:endParaRPr>
          </a:p>
          <a:p>
            <a:pPr marL="457200" lvl="0" indent="-330200" algn="l" rtl="0">
              <a:spcBef>
                <a:spcPts val="0"/>
              </a:spcBef>
              <a:spcAft>
                <a:spcPts val="0"/>
              </a:spcAft>
              <a:buSzPts val="1600"/>
              <a:buFont typeface="Old Standard TT"/>
              <a:buAutoNum type="alphaUcPeriod"/>
            </a:pPr>
            <a:r>
              <a:rPr lang="en" sz="1600">
                <a:latin typeface="Old Standard TT"/>
                <a:ea typeface="Old Standard TT"/>
                <a:cs typeface="Old Standard TT"/>
                <a:sym typeface="Old Standard TT"/>
              </a:rPr>
              <a:t>Create the equals (Object o) method for the Garden object, such that it returns true if the values of all the members of both the calling object and the passed in object match. Return false if any values do not match.</a:t>
            </a:r>
            <a:endParaRPr sz="1600">
              <a:latin typeface="Old Standard TT"/>
              <a:ea typeface="Old Standard TT"/>
              <a:cs typeface="Old Standard TT"/>
              <a:sym typeface="Old Standard TT"/>
            </a:endParaRPr>
          </a:p>
          <a:p>
            <a:pPr marL="457200" lvl="0" indent="-330200" algn="l" rtl="0">
              <a:spcBef>
                <a:spcPts val="0"/>
              </a:spcBef>
              <a:spcAft>
                <a:spcPts val="0"/>
              </a:spcAft>
              <a:buSzPts val="1600"/>
              <a:buFont typeface="Old Standard TT"/>
              <a:buAutoNum type="alphaUcPeriod"/>
            </a:pPr>
            <a:r>
              <a:rPr lang="en" sz="1600">
                <a:latin typeface="Old Standard TT"/>
                <a:ea typeface="Old Standard TT"/>
                <a:cs typeface="Old Standard TT"/>
                <a:sym typeface="Old Standard TT"/>
              </a:rPr>
              <a:t>Create a toString() methods which returns the current values for numFlowers, and ownerName() </a:t>
            </a:r>
            <a:endParaRPr sz="1600">
              <a:latin typeface="Old Standard TT"/>
              <a:ea typeface="Old Standard TT"/>
              <a:cs typeface="Old Standard TT"/>
              <a:sym typeface="Old Standard TT"/>
            </a:endParaRPr>
          </a:p>
          <a:p>
            <a:pPr marL="457200" lvl="0" indent="0" algn="l" rtl="0">
              <a:spcBef>
                <a:spcPts val="0"/>
              </a:spcBef>
              <a:spcAft>
                <a:spcPts val="0"/>
              </a:spcAft>
              <a:buNone/>
            </a:pPr>
            <a:endParaRPr sz="1600">
              <a:latin typeface="Old Standard TT"/>
              <a:ea typeface="Old Standard TT"/>
              <a:cs typeface="Old Standard TT"/>
              <a:sym typeface="Old Standard TT"/>
            </a:endParaRPr>
          </a:p>
          <a:p>
            <a:pPr marL="0" lvl="0" indent="0" algn="l" rtl="0">
              <a:spcBef>
                <a:spcPts val="0"/>
              </a:spcBef>
              <a:spcAft>
                <a:spcPts val="0"/>
              </a:spcAft>
              <a:buNone/>
            </a:pPr>
            <a:endParaRPr sz="1800">
              <a:solidFill>
                <a:srgbClr val="1155CC"/>
              </a:solidFill>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a:p>
            <a:pPr marL="0" lvl="0" indent="0" algn="l" rtl="0">
              <a:spcBef>
                <a:spcPts val="0"/>
              </a:spcBef>
              <a:spcAft>
                <a:spcPts val="0"/>
              </a:spcAft>
              <a:buNone/>
            </a:pPr>
            <a:endParaRPr sz="1800">
              <a:latin typeface="Old Standard TT"/>
              <a:ea typeface="Old Standard TT"/>
              <a:cs typeface="Old Standard TT"/>
              <a:sym typeface="Old Standard TT"/>
            </a:endParaRPr>
          </a:p>
        </p:txBody>
      </p:sp>
      <p:pic>
        <p:nvPicPr>
          <p:cNvPr id="125" name="Google Shape;125;p19"/>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200">
                <a:solidFill>
                  <a:schemeClr val="lt2"/>
                </a:solidFill>
              </a:rPr>
              <a:t>Question Six</a:t>
            </a:r>
            <a:endParaRPr/>
          </a:p>
        </p:txBody>
      </p:sp>
      <p:sp>
        <p:nvSpPr>
          <p:cNvPr id="131" name="Google Shape;131;p20"/>
          <p:cNvSpPr txBox="1"/>
          <p:nvPr/>
        </p:nvSpPr>
        <p:spPr>
          <a:xfrm>
            <a:off x="157200" y="1126625"/>
            <a:ext cx="8908200" cy="375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dirty="0">
              <a:solidFill>
                <a:srgbClr val="1155CC"/>
              </a:solidFill>
              <a:latin typeface="Old Standard TT"/>
              <a:ea typeface="Old Standard TT"/>
              <a:cs typeface="Old Standard TT"/>
              <a:sym typeface="Old Standard TT"/>
            </a:endParaRPr>
          </a:p>
          <a:p>
            <a:pPr marL="0" lvl="0" indent="0" algn="l" rtl="0">
              <a:spcBef>
                <a:spcPts val="0"/>
              </a:spcBef>
              <a:spcAft>
                <a:spcPts val="0"/>
              </a:spcAft>
              <a:buNone/>
            </a:pPr>
            <a:endParaRPr sz="1800" dirty="0">
              <a:latin typeface="Old Standard TT"/>
              <a:ea typeface="Old Standard TT"/>
              <a:cs typeface="Old Standard TT"/>
              <a:sym typeface="Old Standard TT"/>
            </a:endParaRPr>
          </a:p>
          <a:p>
            <a:pPr marL="0" lvl="0" indent="0" algn="l" rtl="0">
              <a:spcBef>
                <a:spcPts val="0"/>
              </a:spcBef>
              <a:spcAft>
                <a:spcPts val="0"/>
              </a:spcAft>
              <a:buNone/>
            </a:pPr>
            <a:r>
              <a:rPr lang="en" sz="1800" b="1" dirty="0">
                <a:latin typeface="Old Standard TT"/>
                <a:ea typeface="Old Standard TT"/>
                <a:cs typeface="Old Standard TT"/>
                <a:sym typeface="Old Standard TT"/>
              </a:rPr>
              <a:t>Private member variables</a:t>
            </a:r>
            <a:endParaRPr sz="1800" b="1" dirty="0">
              <a:latin typeface="Old Standard TT"/>
              <a:ea typeface="Old Standard TT"/>
              <a:cs typeface="Old Standard TT"/>
              <a:sym typeface="Old Standard TT"/>
            </a:endParaRPr>
          </a:p>
          <a:p>
            <a:pPr marL="0" lvl="0" indent="0" algn="l" rtl="0">
              <a:spcBef>
                <a:spcPts val="0"/>
              </a:spcBef>
              <a:spcAft>
                <a:spcPts val="0"/>
              </a:spcAft>
              <a:buNone/>
            </a:pP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private int numFlowers;</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private String ownerName;</a:t>
            </a:r>
            <a:endParaRPr sz="1800" dirty="0">
              <a:latin typeface="Old Standard TT"/>
              <a:ea typeface="Old Standard TT"/>
              <a:cs typeface="Old Standard TT"/>
              <a:sym typeface="Old Standard TT"/>
            </a:endParaRPr>
          </a:p>
          <a:p>
            <a:pPr marL="0" lvl="0" indent="0" algn="l" rtl="0">
              <a:spcBef>
                <a:spcPts val="0"/>
              </a:spcBef>
              <a:spcAft>
                <a:spcPts val="0"/>
              </a:spcAft>
              <a:buNone/>
            </a:pPr>
            <a:r>
              <a:rPr lang="en" sz="1800" dirty="0">
                <a:latin typeface="Old Standard TT"/>
                <a:ea typeface="Old Standard TT"/>
                <a:cs typeface="Old Standard TT"/>
                <a:sym typeface="Old Standard TT"/>
              </a:rPr>
              <a:t>    private boolean hasTrees;</a:t>
            </a:r>
            <a:endParaRPr sz="1800" dirty="0">
              <a:latin typeface="Old Standard TT"/>
              <a:ea typeface="Old Standard TT"/>
              <a:cs typeface="Old Standard TT"/>
              <a:sym typeface="Old Standard TT"/>
            </a:endParaRPr>
          </a:p>
        </p:txBody>
      </p:sp>
      <p:pic>
        <p:nvPicPr>
          <p:cNvPr id="132" name="Google Shape;132;p20"/>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200">
                <a:solidFill>
                  <a:schemeClr val="lt2"/>
                </a:solidFill>
              </a:rPr>
              <a:t>Question Six</a:t>
            </a:r>
            <a:endParaRPr/>
          </a:p>
        </p:txBody>
      </p:sp>
      <p:sp>
        <p:nvSpPr>
          <p:cNvPr id="138" name="Google Shape;138;p21"/>
          <p:cNvSpPr txBox="1"/>
          <p:nvPr/>
        </p:nvSpPr>
        <p:spPr>
          <a:xfrm>
            <a:off x="157200" y="1126625"/>
            <a:ext cx="8908200" cy="375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smtClean="0">
                <a:latin typeface="Old Standard TT"/>
                <a:ea typeface="Old Standard TT"/>
                <a:cs typeface="Old Standard TT"/>
                <a:sym typeface="Old Standard TT"/>
              </a:rPr>
              <a:t>Constructors</a:t>
            </a:r>
            <a:endParaRPr sz="1800" b="1" dirty="0">
              <a:latin typeface="Old Standard TT"/>
              <a:ea typeface="Old Standard TT"/>
              <a:cs typeface="Old Standard TT"/>
              <a:sym typeface="Old Standard TT"/>
            </a:endParaRPr>
          </a:p>
          <a:p>
            <a:pPr lvl="0">
              <a:buClr>
                <a:schemeClr val="dk1"/>
              </a:buClr>
              <a:buSzPts val="1100"/>
            </a:pPr>
            <a:r>
              <a:rPr lang="en-US" sz="1800" dirty="0" smtClean="0">
                <a:latin typeface="Old Standard TT"/>
                <a:ea typeface="Old Standard TT"/>
                <a:cs typeface="Old Standard TT"/>
                <a:sym typeface="Old Standard TT"/>
              </a:rPr>
              <a:t>public </a:t>
            </a:r>
            <a:r>
              <a:rPr lang="en-US" sz="1800" dirty="0">
                <a:latin typeface="Old Standard TT"/>
                <a:ea typeface="Old Standard TT"/>
                <a:cs typeface="Old Standard TT"/>
                <a:sym typeface="Old Standard TT"/>
              </a:rPr>
              <a:t>Garden() {</a:t>
            </a:r>
          </a:p>
          <a:p>
            <a:pPr lvl="0">
              <a:buClr>
                <a:schemeClr val="dk1"/>
              </a:buClr>
              <a:buSzPts val="1100"/>
            </a:pPr>
            <a:r>
              <a:rPr lang="en-US" sz="1800" dirty="0">
                <a:latin typeface="Old Standard TT"/>
                <a:ea typeface="Old Standard TT"/>
                <a:cs typeface="Old Standard TT"/>
                <a:sym typeface="Old Standard TT"/>
              </a:rPr>
              <a:t> </a:t>
            </a:r>
            <a:r>
              <a:rPr lang="en-US" sz="1800" dirty="0" smtClean="0">
                <a:latin typeface="Old Standard TT"/>
                <a:ea typeface="Old Standard TT"/>
                <a:cs typeface="Old Standard TT"/>
                <a:sym typeface="Old Standard TT"/>
              </a:rPr>
              <a:t>    </a:t>
            </a:r>
            <a:r>
              <a:rPr lang="en-US" sz="1800" dirty="0" err="1" smtClean="0">
                <a:latin typeface="Old Standard TT"/>
                <a:ea typeface="Old Standard TT"/>
                <a:cs typeface="Old Standard TT"/>
                <a:sym typeface="Old Standard TT"/>
              </a:rPr>
              <a:t>this.numFlowers</a:t>
            </a:r>
            <a:r>
              <a:rPr lang="en-US" sz="1800" dirty="0" smtClean="0">
                <a:latin typeface="Old Standard TT"/>
                <a:ea typeface="Old Standard TT"/>
                <a:cs typeface="Old Standard TT"/>
                <a:sym typeface="Old Standard TT"/>
              </a:rPr>
              <a:t> </a:t>
            </a:r>
            <a:r>
              <a:rPr lang="en-US" sz="1800" dirty="0">
                <a:latin typeface="Old Standard TT"/>
                <a:ea typeface="Old Standard TT"/>
                <a:cs typeface="Old Standard TT"/>
                <a:sym typeface="Old Standard TT"/>
              </a:rPr>
              <a:t>= </a:t>
            </a:r>
            <a:r>
              <a:rPr lang="en-US" sz="1800" dirty="0" smtClean="0">
                <a:latin typeface="Old Standard TT"/>
                <a:ea typeface="Old Standard TT"/>
                <a:cs typeface="Old Standard TT"/>
                <a:sym typeface="Old Standard TT"/>
              </a:rPr>
              <a:t>0;</a:t>
            </a:r>
          </a:p>
          <a:p>
            <a:pPr lvl="0">
              <a:buClr>
                <a:schemeClr val="dk1"/>
              </a:buClr>
              <a:buSzPts val="1100"/>
            </a:pPr>
            <a:r>
              <a:rPr lang="en-US" sz="1800" dirty="0">
                <a:latin typeface="Old Standard TT"/>
                <a:ea typeface="Old Standard TT"/>
                <a:cs typeface="Old Standard TT"/>
                <a:sym typeface="Old Standard TT"/>
              </a:rPr>
              <a:t> </a:t>
            </a:r>
            <a:r>
              <a:rPr lang="en-US" sz="1800" dirty="0" smtClean="0">
                <a:latin typeface="Old Standard TT"/>
                <a:ea typeface="Old Standard TT"/>
                <a:cs typeface="Old Standard TT"/>
                <a:sym typeface="Old Standard TT"/>
              </a:rPr>
              <a:t>    </a:t>
            </a:r>
            <a:r>
              <a:rPr lang="en-US" sz="1800" dirty="0" err="1" smtClean="0">
                <a:latin typeface="Old Standard TT"/>
                <a:ea typeface="Old Standard TT"/>
                <a:cs typeface="Old Standard TT"/>
                <a:sym typeface="Old Standard TT"/>
              </a:rPr>
              <a:t>this.ownerName</a:t>
            </a:r>
            <a:r>
              <a:rPr lang="en-US" sz="1800" dirty="0" smtClean="0">
                <a:latin typeface="Old Standard TT"/>
                <a:ea typeface="Old Standard TT"/>
                <a:cs typeface="Old Standard TT"/>
                <a:sym typeface="Old Standard TT"/>
              </a:rPr>
              <a:t> </a:t>
            </a:r>
            <a:r>
              <a:rPr lang="en-US" sz="1800" dirty="0">
                <a:latin typeface="Old Standard TT"/>
                <a:ea typeface="Old Standard TT"/>
                <a:cs typeface="Old Standard TT"/>
                <a:sym typeface="Old Standard TT"/>
              </a:rPr>
              <a:t>= </a:t>
            </a:r>
            <a:r>
              <a:rPr lang="en-US" sz="1800" dirty="0" smtClean="0">
                <a:latin typeface="Old Standard TT"/>
                <a:ea typeface="Old Standard TT"/>
                <a:cs typeface="Old Standard TT"/>
                <a:sym typeface="Old Standard TT"/>
              </a:rPr>
              <a:t>"";</a:t>
            </a:r>
          </a:p>
          <a:p>
            <a:pPr lvl="0">
              <a:buClr>
                <a:schemeClr val="dk1"/>
              </a:buClr>
              <a:buSzPts val="1100"/>
            </a:pPr>
            <a:r>
              <a:rPr lang="en-US" sz="1800" dirty="0">
                <a:latin typeface="Old Standard TT"/>
                <a:ea typeface="Old Standard TT"/>
                <a:cs typeface="Old Standard TT"/>
                <a:sym typeface="Old Standard TT"/>
              </a:rPr>
              <a:t> </a:t>
            </a:r>
            <a:r>
              <a:rPr lang="en-US" sz="1800" dirty="0" smtClean="0">
                <a:latin typeface="Old Standard TT"/>
                <a:ea typeface="Old Standard TT"/>
                <a:cs typeface="Old Standard TT"/>
                <a:sym typeface="Old Standard TT"/>
              </a:rPr>
              <a:t>    </a:t>
            </a:r>
            <a:r>
              <a:rPr lang="en-US" sz="1800" dirty="0" err="1" smtClean="0">
                <a:latin typeface="Old Standard TT"/>
                <a:ea typeface="Old Standard TT"/>
                <a:cs typeface="Old Standard TT"/>
                <a:sym typeface="Old Standard TT"/>
              </a:rPr>
              <a:t>this.hasTrees</a:t>
            </a:r>
            <a:r>
              <a:rPr lang="en-US" sz="1800" dirty="0" smtClean="0">
                <a:latin typeface="Old Standard TT"/>
                <a:ea typeface="Old Standard TT"/>
                <a:cs typeface="Old Standard TT"/>
                <a:sym typeface="Old Standard TT"/>
              </a:rPr>
              <a:t> </a:t>
            </a:r>
            <a:r>
              <a:rPr lang="en-US" sz="1800" dirty="0">
                <a:latin typeface="Old Standard TT"/>
                <a:ea typeface="Old Standard TT"/>
                <a:cs typeface="Old Standard TT"/>
                <a:sym typeface="Old Standard TT"/>
              </a:rPr>
              <a:t>= false;</a:t>
            </a:r>
          </a:p>
          <a:p>
            <a:pPr lvl="0">
              <a:buClr>
                <a:schemeClr val="dk1"/>
              </a:buClr>
              <a:buSzPts val="1100"/>
            </a:pPr>
            <a:r>
              <a:rPr lang="en-US" sz="1800" dirty="0" smtClean="0">
                <a:latin typeface="Old Standard TT"/>
                <a:ea typeface="Old Standard TT"/>
                <a:cs typeface="Old Standard TT"/>
                <a:sym typeface="Old Standard TT"/>
              </a:rPr>
              <a:t>}</a:t>
            </a:r>
            <a:r>
              <a:rPr lang="en" sz="1800" dirty="0" smtClean="0">
                <a:latin typeface="Old Standard TT"/>
                <a:ea typeface="Old Standard TT"/>
                <a:cs typeface="Old Standard TT"/>
                <a:sym typeface="Old Standard TT"/>
              </a:rPr>
              <a:t>    </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public Garden(int numFlowers, String ownerName, boolean hasTrees) {</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setNumFlowers(numFlowers);</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setOwnerName(ownerName);</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setHasTrees(hasTrees);</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800" dirty="0">
                <a:latin typeface="Old Standard TT"/>
                <a:ea typeface="Old Standard TT"/>
                <a:cs typeface="Old Standard TT"/>
                <a:sym typeface="Old Standard TT"/>
              </a:rPr>
              <a:t>    }</a:t>
            </a:r>
            <a:endParaRPr sz="1800" dirty="0">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endParaRPr sz="1800" dirty="0">
              <a:latin typeface="Old Standard TT"/>
              <a:ea typeface="Old Standard TT"/>
              <a:cs typeface="Old Standard TT"/>
              <a:sym typeface="Old Standard TT"/>
            </a:endParaRPr>
          </a:p>
          <a:p>
            <a:pPr marL="0" lvl="0" indent="0" algn="l" rtl="0">
              <a:spcBef>
                <a:spcPts val="0"/>
              </a:spcBef>
              <a:spcAft>
                <a:spcPts val="0"/>
              </a:spcAft>
              <a:buNone/>
            </a:pPr>
            <a:endParaRPr sz="1800" dirty="0">
              <a:latin typeface="Old Standard TT"/>
              <a:ea typeface="Old Standard TT"/>
              <a:cs typeface="Old Standard TT"/>
              <a:sym typeface="Old Standard TT"/>
            </a:endParaRPr>
          </a:p>
        </p:txBody>
      </p:sp>
      <p:pic>
        <p:nvPicPr>
          <p:cNvPr id="139" name="Google Shape;139;p21"/>
          <p:cNvPicPr preferRelativeResize="0"/>
          <p:nvPr/>
        </p:nvPicPr>
        <p:blipFill rotWithShape="1">
          <a:blip r:embed="rId3">
            <a:alphaModFix/>
          </a:blip>
          <a:srcRect l="3053"/>
          <a:stretch/>
        </p:blipFill>
        <p:spPr>
          <a:xfrm>
            <a:off x="8334983" y="4428800"/>
            <a:ext cx="507017" cy="456625"/>
          </a:xfrm>
          <a:prstGeom prst="rect">
            <a:avLst/>
          </a:prstGeom>
          <a:noFill/>
          <a:ln>
            <a:noFill/>
          </a:ln>
        </p:spPr>
      </p:pic>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859</Words>
  <Application>Microsoft Office PowerPoint</Application>
  <PresentationFormat>On-screen Show (16:9)</PresentationFormat>
  <Paragraphs>225</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Consolas</vt:lpstr>
      <vt:lpstr>Old Standard TT</vt:lpstr>
      <vt:lpstr>Paperback</vt:lpstr>
      <vt:lpstr>CMP 167 Programming Methods One</vt:lpstr>
      <vt:lpstr>Question One</vt:lpstr>
      <vt:lpstr>Question Two</vt:lpstr>
      <vt:lpstr>Question Three</vt:lpstr>
      <vt:lpstr>Question Four</vt:lpstr>
      <vt:lpstr>Question Five</vt:lpstr>
      <vt:lpstr>Question Six</vt:lpstr>
      <vt:lpstr>Question Six</vt:lpstr>
      <vt:lpstr>Question Six</vt:lpstr>
      <vt:lpstr>Another Way for the parameterized Constructor </vt:lpstr>
      <vt:lpstr>Question Six</vt:lpstr>
      <vt:lpstr>Question Six</vt:lpstr>
      <vt:lpstr>Question Six</vt:lpstr>
      <vt:lpstr>Question Seven</vt:lpstr>
      <vt:lpstr>Question Eight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 167 Programming Methods One</dc:title>
  <cp:lastModifiedBy>STEVEN.FULAKEZA</cp:lastModifiedBy>
  <cp:revision>8</cp:revision>
  <dcterms:modified xsi:type="dcterms:W3CDTF">2019-05-20T14:37:46Z</dcterms:modified>
</cp:coreProperties>
</file>